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63"/>
  </p:notesMasterIdLst>
  <p:sldIdLst>
    <p:sldId id="256" r:id="rId2"/>
    <p:sldId id="258" r:id="rId3"/>
    <p:sldId id="259" r:id="rId4"/>
    <p:sldId id="285" r:id="rId5"/>
    <p:sldId id="286" r:id="rId6"/>
    <p:sldId id="288" r:id="rId7"/>
    <p:sldId id="289" r:id="rId8"/>
    <p:sldId id="303"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4" r:id="rId22"/>
    <p:sldId id="302" r:id="rId23"/>
    <p:sldId id="305" r:id="rId24"/>
    <p:sldId id="306" r:id="rId25"/>
    <p:sldId id="307" r:id="rId26"/>
    <p:sldId id="308" r:id="rId27"/>
    <p:sldId id="309" r:id="rId28"/>
    <p:sldId id="310" r:id="rId29"/>
    <p:sldId id="311" r:id="rId30"/>
    <p:sldId id="312" r:id="rId31"/>
    <p:sldId id="313" r:id="rId32"/>
    <p:sldId id="315" r:id="rId33"/>
    <p:sldId id="316" r:id="rId34"/>
    <p:sldId id="317" r:id="rId35"/>
    <p:sldId id="319" r:id="rId36"/>
    <p:sldId id="320" r:id="rId37"/>
    <p:sldId id="321" r:id="rId38"/>
    <p:sldId id="322" r:id="rId39"/>
    <p:sldId id="323" r:id="rId40"/>
    <p:sldId id="324" r:id="rId41"/>
    <p:sldId id="326" r:id="rId42"/>
    <p:sldId id="327" r:id="rId43"/>
    <p:sldId id="328" r:id="rId44"/>
    <p:sldId id="325" r:id="rId45"/>
    <p:sldId id="329" r:id="rId46"/>
    <p:sldId id="330" r:id="rId47"/>
    <p:sldId id="346" r:id="rId48"/>
    <p:sldId id="347" r:id="rId49"/>
    <p:sldId id="331" r:id="rId50"/>
    <p:sldId id="343" r:id="rId51"/>
    <p:sldId id="337" r:id="rId52"/>
    <p:sldId id="338" r:id="rId53"/>
    <p:sldId id="348" r:id="rId54"/>
    <p:sldId id="335" r:id="rId55"/>
    <p:sldId id="339" r:id="rId56"/>
    <p:sldId id="340" r:id="rId57"/>
    <p:sldId id="344" r:id="rId58"/>
    <p:sldId id="342" r:id="rId59"/>
    <p:sldId id="341" r:id="rId60"/>
    <p:sldId id="345" r:id="rId61"/>
    <p:sldId id="278" r:id="rId62"/>
  </p:sldIdLst>
  <p:sldSz cx="9144000" cy="5143500" type="screen16x9"/>
  <p:notesSz cx="6858000" cy="9144000"/>
  <p:embeddedFontLst>
    <p:embeddedFont>
      <p:font typeface="Calibri" panose="020F0502020204030204" pitchFamily="34" charset="0"/>
      <p:regular r:id="rId64"/>
      <p:bold r:id="rId65"/>
      <p:italic r:id="rId66"/>
      <p:boldItalic r:id="rId67"/>
    </p:embeddedFont>
    <p:embeddedFont>
      <p:font typeface="Lato" panose="020B0604020202020204" charset="-18"/>
      <p:regular r:id="rId68"/>
      <p:bold r:id="rId69"/>
      <p:italic r:id="rId70"/>
      <p:boldItalic r:id="rId71"/>
    </p:embeddedFont>
    <p:embeddedFont>
      <p:font typeface="Lato Light" panose="020B0604020202020204" charset="-18"/>
      <p:regular r:id="rId72"/>
      <p:bold r:id="rId73"/>
      <p:italic r:id="rId74"/>
      <p:boldItalic r:id="rId75"/>
    </p:embeddedFont>
    <p:embeddedFont>
      <p:font typeface="Raleway" panose="020B0604020202020204" charset="-18"/>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ymon Głąb" initials="S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2C99DC"/>
    <a:srgbClr val="6FB8E7"/>
    <a:srgbClr val="0377BB"/>
    <a:srgbClr val="196494"/>
    <a:srgbClr val="9FD0EF"/>
    <a:srgbClr val="239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D94F65-70BC-46E5-A45C-DC6C5B051A7D}">
  <a:tblStyle styleId="{7FD94F65-70BC-46E5-A45C-DC6C5B051A7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78" autoAdjust="0"/>
    <p:restoredTop sz="94660"/>
  </p:normalViewPr>
  <p:slideViewPr>
    <p:cSldViewPr snapToGrid="0">
      <p:cViewPr varScale="1">
        <p:scale>
          <a:sx n="114" d="100"/>
          <a:sy n="114" d="100"/>
        </p:scale>
        <p:origin x="317"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A0A69-F70D-4D4F-917F-2ACF97D901C8}" type="doc">
      <dgm:prSet loTypeId="urn:microsoft.com/office/officeart/2005/8/layout/radial1" loCatId="relationship" qsTypeId="urn:microsoft.com/office/officeart/2005/8/quickstyle/simple1" qsCatId="simple" csTypeId="urn:microsoft.com/office/officeart/2005/8/colors/accent2_4" csCatId="accent2" phldr="1"/>
      <dgm:spPr/>
      <dgm:t>
        <a:bodyPr/>
        <a:lstStyle/>
        <a:p>
          <a:endParaRPr lang="pl-PL"/>
        </a:p>
      </dgm:t>
    </dgm:pt>
    <dgm:pt modelId="{CFD13D83-8E49-4447-852F-70313EF4ECCC}">
      <dgm:prSet phldrT="[Tekst]"/>
      <dgm:spPr>
        <a:solidFill>
          <a:schemeClr val="accent1">
            <a:lumMod val="40000"/>
            <a:lumOff val="60000"/>
          </a:schemeClr>
        </a:solidFill>
      </dgm:spPr>
      <dgm:t>
        <a:bodyPr/>
        <a:lstStyle/>
        <a:p>
          <a:r>
            <a:rPr lang="pl-PL" dirty="0"/>
            <a:t>FASD</a:t>
          </a:r>
        </a:p>
      </dgm:t>
    </dgm:pt>
    <dgm:pt modelId="{26010752-8E99-429C-B97A-FA4FA9C8E241}" type="parTrans" cxnId="{398D9A98-3057-4489-9770-4D8177F09833}">
      <dgm:prSet/>
      <dgm:spPr/>
      <dgm:t>
        <a:bodyPr/>
        <a:lstStyle/>
        <a:p>
          <a:endParaRPr lang="pl-PL"/>
        </a:p>
      </dgm:t>
    </dgm:pt>
    <dgm:pt modelId="{AB1E4D9F-5BAB-4C49-BB35-509BA84F23EC}" type="sibTrans" cxnId="{398D9A98-3057-4489-9770-4D8177F09833}">
      <dgm:prSet/>
      <dgm:spPr/>
      <dgm:t>
        <a:bodyPr/>
        <a:lstStyle/>
        <a:p>
          <a:endParaRPr lang="pl-PL"/>
        </a:p>
      </dgm:t>
    </dgm:pt>
    <dgm:pt modelId="{697E4EF6-EB86-4533-B9C3-DF51F2DA67B8}">
      <dgm:prSet phldrT="[Tekst]"/>
      <dgm:spPr>
        <a:solidFill>
          <a:schemeClr val="accent3"/>
        </a:solidFill>
      </dgm:spPr>
      <dgm:t>
        <a:bodyPr/>
        <a:lstStyle/>
        <a:p>
          <a:r>
            <a:rPr lang="pl-PL" dirty="0"/>
            <a:t>FAS</a:t>
          </a:r>
        </a:p>
      </dgm:t>
    </dgm:pt>
    <dgm:pt modelId="{E54D0F3A-AD06-4EC5-BF7E-F4EFC5115F45}" type="parTrans" cxnId="{6D945B25-7E69-4B7E-8C3B-2EF848DF19FC}">
      <dgm:prSet/>
      <dgm:spPr/>
      <dgm:t>
        <a:bodyPr/>
        <a:lstStyle/>
        <a:p>
          <a:endParaRPr lang="pl-PL"/>
        </a:p>
      </dgm:t>
    </dgm:pt>
    <dgm:pt modelId="{02366938-7838-4D52-AB55-E77A456524E4}" type="sibTrans" cxnId="{6D945B25-7E69-4B7E-8C3B-2EF848DF19FC}">
      <dgm:prSet/>
      <dgm:spPr/>
      <dgm:t>
        <a:bodyPr/>
        <a:lstStyle/>
        <a:p>
          <a:endParaRPr lang="pl-PL"/>
        </a:p>
      </dgm:t>
    </dgm:pt>
    <dgm:pt modelId="{DA1D01C1-91A9-48F2-A58A-1503DA8696E5}">
      <dgm:prSet phldrT="[Tekst]"/>
      <dgm:spPr>
        <a:solidFill>
          <a:schemeClr val="accent5">
            <a:lumMod val="40000"/>
            <a:lumOff val="60000"/>
          </a:schemeClr>
        </a:solidFill>
      </dgm:spPr>
      <dgm:t>
        <a:bodyPr/>
        <a:lstStyle/>
        <a:p>
          <a:r>
            <a:rPr lang="pl-PL" dirty="0" err="1"/>
            <a:t>pFAS</a:t>
          </a:r>
          <a:endParaRPr lang="pl-PL" dirty="0"/>
        </a:p>
      </dgm:t>
    </dgm:pt>
    <dgm:pt modelId="{38AC9BEF-57E7-41C0-9DC1-819E58855FED}" type="parTrans" cxnId="{3049ED54-DD0A-454C-A620-6DCB3514D97B}">
      <dgm:prSet/>
      <dgm:spPr/>
      <dgm:t>
        <a:bodyPr/>
        <a:lstStyle/>
        <a:p>
          <a:endParaRPr lang="pl-PL"/>
        </a:p>
      </dgm:t>
    </dgm:pt>
    <dgm:pt modelId="{EE90EE8A-36B7-4BE0-81D9-DD6AA5CA1784}" type="sibTrans" cxnId="{3049ED54-DD0A-454C-A620-6DCB3514D97B}">
      <dgm:prSet/>
      <dgm:spPr/>
      <dgm:t>
        <a:bodyPr/>
        <a:lstStyle/>
        <a:p>
          <a:endParaRPr lang="pl-PL"/>
        </a:p>
      </dgm:t>
    </dgm:pt>
    <dgm:pt modelId="{7A4536A7-D76E-417E-88CA-49AAB184EF5A}">
      <dgm:prSet phldrT="[Tekst]"/>
      <dgm:spPr>
        <a:solidFill>
          <a:schemeClr val="tx1">
            <a:lumMod val="60000"/>
            <a:lumOff val="40000"/>
          </a:schemeClr>
        </a:solidFill>
      </dgm:spPr>
      <dgm:t>
        <a:bodyPr/>
        <a:lstStyle/>
        <a:p>
          <a:r>
            <a:rPr lang="pl-PL" dirty="0"/>
            <a:t>ARND</a:t>
          </a:r>
        </a:p>
      </dgm:t>
    </dgm:pt>
    <dgm:pt modelId="{2991EDF1-1B48-4409-B22F-0C3695C5E36A}" type="parTrans" cxnId="{82B1E507-4A44-4FF2-A320-DCAFA107E5EB}">
      <dgm:prSet/>
      <dgm:spPr/>
      <dgm:t>
        <a:bodyPr/>
        <a:lstStyle/>
        <a:p>
          <a:endParaRPr lang="pl-PL"/>
        </a:p>
      </dgm:t>
    </dgm:pt>
    <dgm:pt modelId="{8D502DD9-D60E-4D56-94F8-FE9EFD9ED080}" type="sibTrans" cxnId="{82B1E507-4A44-4FF2-A320-DCAFA107E5EB}">
      <dgm:prSet/>
      <dgm:spPr/>
      <dgm:t>
        <a:bodyPr/>
        <a:lstStyle/>
        <a:p>
          <a:endParaRPr lang="pl-PL"/>
        </a:p>
      </dgm:t>
    </dgm:pt>
    <dgm:pt modelId="{D141BA9D-4B67-45E0-8C4B-71118E443C49}">
      <dgm:prSet phldrT="[Tekst]"/>
      <dgm:spPr>
        <a:solidFill>
          <a:schemeClr val="accent1"/>
        </a:solidFill>
      </dgm:spPr>
      <dgm:t>
        <a:bodyPr/>
        <a:lstStyle/>
        <a:p>
          <a:r>
            <a:rPr lang="pl-PL" dirty="0"/>
            <a:t>ARBD</a:t>
          </a:r>
        </a:p>
      </dgm:t>
    </dgm:pt>
    <dgm:pt modelId="{FBF0440B-151D-4506-B24A-919CAFB5983E}" type="parTrans" cxnId="{92A861A1-BEEA-41C5-B40D-5B2AA4D5F4A5}">
      <dgm:prSet/>
      <dgm:spPr/>
      <dgm:t>
        <a:bodyPr/>
        <a:lstStyle/>
        <a:p>
          <a:endParaRPr lang="pl-PL"/>
        </a:p>
      </dgm:t>
    </dgm:pt>
    <dgm:pt modelId="{FC8A02FB-86C3-4786-85B6-CDB4D4A56896}" type="sibTrans" cxnId="{92A861A1-BEEA-41C5-B40D-5B2AA4D5F4A5}">
      <dgm:prSet/>
      <dgm:spPr/>
      <dgm:t>
        <a:bodyPr/>
        <a:lstStyle/>
        <a:p>
          <a:endParaRPr lang="pl-PL"/>
        </a:p>
      </dgm:t>
    </dgm:pt>
    <dgm:pt modelId="{F6B91D5C-E942-464D-8C9F-304C0BB9FEBC}">
      <dgm:prSet/>
      <dgm:spPr>
        <a:solidFill>
          <a:schemeClr val="accent6">
            <a:lumMod val="75000"/>
          </a:schemeClr>
        </a:solidFill>
      </dgm:spPr>
      <dgm:t>
        <a:bodyPr/>
        <a:lstStyle/>
        <a:p>
          <a:r>
            <a:rPr lang="pl-PL" dirty="0"/>
            <a:t>FAE</a:t>
          </a:r>
        </a:p>
      </dgm:t>
    </dgm:pt>
    <dgm:pt modelId="{3FB39EB3-95F4-478B-8112-98CDB1532751}" type="parTrans" cxnId="{1124C6A3-E88F-4F84-943D-B65506EF4757}">
      <dgm:prSet/>
      <dgm:spPr/>
      <dgm:t>
        <a:bodyPr/>
        <a:lstStyle/>
        <a:p>
          <a:endParaRPr lang="pl-PL"/>
        </a:p>
      </dgm:t>
    </dgm:pt>
    <dgm:pt modelId="{C20D374F-12EA-41AD-88A4-2CB857B44998}" type="sibTrans" cxnId="{1124C6A3-E88F-4F84-943D-B65506EF4757}">
      <dgm:prSet/>
      <dgm:spPr/>
      <dgm:t>
        <a:bodyPr/>
        <a:lstStyle/>
        <a:p>
          <a:endParaRPr lang="pl-PL"/>
        </a:p>
      </dgm:t>
    </dgm:pt>
    <dgm:pt modelId="{E33783E2-4B5C-4506-B413-4B43A1831E8E}" type="pres">
      <dgm:prSet presAssocID="{0D6A0A69-F70D-4D4F-917F-2ACF97D901C8}" presName="cycle" presStyleCnt="0">
        <dgm:presLayoutVars>
          <dgm:chMax val="1"/>
          <dgm:dir/>
          <dgm:animLvl val="ctr"/>
          <dgm:resizeHandles val="exact"/>
        </dgm:presLayoutVars>
      </dgm:prSet>
      <dgm:spPr/>
    </dgm:pt>
    <dgm:pt modelId="{B87406A9-13B2-4B8D-AAC5-751DF3FB98A0}" type="pres">
      <dgm:prSet presAssocID="{CFD13D83-8E49-4447-852F-70313EF4ECCC}" presName="centerShape" presStyleLbl="node0" presStyleIdx="0" presStyleCnt="1" custScaleX="75540" custScaleY="75540" custLinFactNeighborY="4883"/>
      <dgm:spPr/>
    </dgm:pt>
    <dgm:pt modelId="{AF7EB864-457F-4408-8641-F9721ADF764C}" type="pres">
      <dgm:prSet presAssocID="{E54D0F3A-AD06-4EC5-BF7E-F4EFC5115F45}" presName="Name9" presStyleLbl="parChTrans1D2" presStyleIdx="0" presStyleCnt="5"/>
      <dgm:spPr/>
    </dgm:pt>
    <dgm:pt modelId="{850D9B62-88DA-41AD-A482-21FC0896B580}" type="pres">
      <dgm:prSet presAssocID="{E54D0F3A-AD06-4EC5-BF7E-F4EFC5115F45}" presName="connTx" presStyleLbl="parChTrans1D2" presStyleIdx="0" presStyleCnt="5"/>
      <dgm:spPr/>
    </dgm:pt>
    <dgm:pt modelId="{6979526B-9EBA-4173-BD0E-E3698D91565A}" type="pres">
      <dgm:prSet presAssocID="{697E4EF6-EB86-4533-B9C3-DF51F2DA67B8}" presName="node" presStyleLbl="node1" presStyleIdx="0" presStyleCnt="5" custScaleX="113559" custScaleY="113559" custRadScaleRad="79448">
        <dgm:presLayoutVars>
          <dgm:bulletEnabled val="1"/>
        </dgm:presLayoutVars>
      </dgm:prSet>
      <dgm:spPr/>
    </dgm:pt>
    <dgm:pt modelId="{3AB0D29E-EC99-4AB9-8164-CBB6753C8141}" type="pres">
      <dgm:prSet presAssocID="{38AC9BEF-57E7-41C0-9DC1-819E58855FED}" presName="Name9" presStyleLbl="parChTrans1D2" presStyleIdx="1" presStyleCnt="5"/>
      <dgm:spPr/>
    </dgm:pt>
    <dgm:pt modelId="{12B2A0FC-7F72-4F35-ACAF-1D62CBFC21EE}" type="pres">
      <dgm:prSet presAssocID="{38AC9BEF-57E7-41C0-9DC1-819E58855FED}" presName="connTx" presStyleLbl="parChTrans1D2" presStyleIdx="1" presStyleCnt="5"/>
      <dgm:spPr/>
    </dgm:pt>
    <dgm:pt modelId="{7775FA09-548E-4A61-B802-C43FD1C98FCB}" type="pres">
      <dgm:prSet presAssocID="{DA1D01C1-91A9-48F2-A58A-1503DA8696E5}" presName="node" presStyleLbl="node1" presStyleIdx="1" presStyleCnt="5" custScaleX="90240" custScaleY="90240" custRadScaleRad="114131" custRadScaleInc="9009">
        <dgm:presLayoutVars>
          <dgm:bulletEnabled val="1"/>
        </dgm:presLayoutVars>
      </dgm:prSet>
      <dgm:spPr/>
    </dgm:pt>
    <dgm:pt modelId="{59A66F4A-47AB-4938-91A4-C3F1AD061D17}" type="pres">
      <dgm:prSet presAssocID="{2991EDF1-1B48-4409-B22F-0C3695C5E36A}" presName="Name9" presStyleLbl="parChTrans1D2" presStyleIdx="2" presStyleCnt="5"/>
      <dgm:spPr/>
    </dgm:pt>
    <dgm:pt modelId="{CA28999C-55C3-486A-AFF1-F5B262D741A7}" type="pres">
      <dgm:prSet presAssocID="{2991EDF1-1B48-4409-B22F-0C3695C5E36A}" presName="connTx" presStyleLbl="parChTrans1D2" presStyleIdx="2" presStyleCnt="5"/>
      <dgm:spPr/>
    </dgm:pt>
    <dgm:pt modelId="{932CEF21-2EF1-4520-9A23-AEDF465C60A5}" type="pres">
      <dgm:prSet presAssocID="{7A4536A7-D76E-417E-88CA-49AAB184EF5A}" presName="node" presStyleLbl="node1" presStyleIdx="2" presStyleCnt="5" custScaleX="109967" custScaleY="109967" custRadScaleRad="105530" custRadScaleInc="-41575">
        <dgm:presLayoutVars>
          <dgm:bulletEnabled val="1"/>
        </dgm:presLayoutVars>
      </dgm:prSet>
      <dgm:spPr/>
    </dgm:pt>
    <dgm:pt modelId="{3CD9528F-BD8A-4DD6-989D-EBD0CE2E25B9}" type="pres">
      <dgm:prSet presAssocID="{FBF0440B-151D-4506-B24A-919CAFB5983E}" presName="Name9" presStyleLbl="parChTrans1D2" presStyleIdx="3" presStyleCnt="5"/>
      <dgm:spPr/>
    </dgm:pt>
    <dgm:pt modelId="{03710622-A83D-42C8-A96D-5386775B1D3C}" type="pres">
      <dgm:prSet presAssocID="{FBF0440B-151D-4506-B24A-919CAFB5983E}" presName="connTx" presStyleLbl="parChTrans1D2" presStyleIdx="3" presStyleCnt="5"/>
      <dgm:spPr/>
    </dgm:pt>
    <dgm:pt modelId="{C4CE7389-FE6D-4831-88ED-259088F8CBAA}" type="pres">
      <dgm:prSet presAssocID="{D141BA9D-4B67-45E0-8C4B-71118E443C49}" presName="node" presStyleLbl="node1" presStyleIdx="3" presStyleCnt="5" custScaleX="63917" custScaleY="63917" custRadScaleRad="105268" custRadScaleInc="21579">
        <dgm:presLayoutVars>
          <dgm:bulletEnabled val="1"/>
        </dgm:presLayoutVars>
      </dgm:prSet>
      <dgm:spPr/>
    </dgm:pt>
    <dgm:pt modelId="{2983217D-D9F3-4346-B4AA-06E60A0FD706}" type="pres">
      <dgm:prSet presAssocID="{3FB39EB3-95F4-478B-8112-98CDB1532751}" presName="Name9" presStyleLbl="parChTrans1D2" presStyleIdx="4" presStyleCnt="5"/>
      <dgm:spPr/>
    </dgm:pt>
    <dgm:pt modelId="{BB19DED1-E57E-4D48-A4FA-0A132CA1DA98}" type="pres">
      <dgm:prSet presAssocID="{3FB39EB3-95F4-478B-8112-98CDB1532751}" presName="connTx" presStyleLbl="parChTrans1D2" presStyleIdx="4" presStyleCnt="5"/>
      <dgm:spPr/>
    </dgm:pt>
    <dgm:pt modelId="{EEA1191F-3270-4055-854E-72F771C4C3DE}" type="pres">
      <dgm:prSet presAssocID="{F6B91D5C-E942-464D-8C9F-304C0BB9FEBC}" presName="node" presStyleLbl="node1" presStyleIdx="4" presStyleCnt="5" custScaleX="82415" custScaleY="82415" custRadScaleRad="108022" custRadScaleInc="-31786">
        <dgm:presLayoutVars>
          <dgm:bulletEnabled val="1"/>
        </dgm:presLayoutVars>
      </dgm:prSet>
      <dgm:spPr/>
    </dgm:pt>
  </dgm:ptLst>
  <dgm:cxnLst>
    <dgm:cxn modelId="{82B1E507-4A44-4FF2-A320-DCAFA107E5EB}" srcId="{CFD13D83-8E49-4447-852F-70313EF4ECCC}" destId="{7A4536A7-D76E-417E-88CA-49AAB184EF5A}" srcOrd="2" destOrd="0" parTransId="{2991EDF1-1B48-4409-B22F-0C3695C5E36A}" sibTransId="{8D502DD9-D60E-4D56-94F8-FE9EFD9ED080}"/>
    <dgm:cxn modelId="{E07E9611-6A2D-49C1-B453-F1DF5D9BD99E}" type="presOf" srcId="{F6B91D5C-E942-464D-8C9F-304C0BB9FEBC}" destId="{EEA1191F-3270-4055-854E-72F771C4C3DE}" srcOrd="0" destOrd="0" presId="urn:microsoft.com/office/officeart/2005/8/layout/radial1"/>
    <dgm:cxn modelId="{CCF4F013-03BB-4FAE-955E-273BB79CC4FA}" type="presOf" srcId="{E54D0F3A-AD06-4EC5-BF7E-F4EFC5115F45}" destId="{850D9B62-88DA-41AD-A482-21FC0896B580}" srcOrd="1" destOrd="0" presId="urn:microsoft.com/office/officeart/2005/8/layout/radial1"/>
    <dgm:cxn modelId="{C497A417-77D5-45FE-97DA-30F44E4FB185}" type="presOf" srcId="{38AC9BEF-57E7-41C0-9DC1-819E58855FED}" destId="{3AB0D29E-EC99-4AB9-8164-CBB6753C8141}" srcOrd="0" destOrd="0" presId="urn:microsoft.com/office/officeart/2005/8/layout/radial1"/>
    <dgm:cxn modelId="{78FE5E1D-238F-46F2-99CD-3099AC71B3D5}" type="presOf" srcId="{FBF0440B-151D-4506-B24A-919CAFB5983E}" destId="{03710622-A83D-42C8-A96D-5386775B1D3C}" srcOrd="1" destOrd="0" presId="urn:microsoft.com/office/officeart/2005/8/layout/radial1"/>
    <dgm:cxn modelId="{6D945B25-7E69-4B7E-8C3B-2EF848DF19FC}" srcId="{CFD13D83-8E49-4447-852F-70313EF4ECCC}" destId="{697E4EF6-EB86-4533-B9C3-DF51F2DA67B8}" srcOrd="0" destOrd="0" parTransId="{E54D0F3A-AD06-4EC5-BF7E-F4EFC5115F45}" sibTransId="{02366938-7838-4D52-AB55-E77A456524E4}"/>
    <dgm:cxn modelId="{797A1432-6F25-4D8E-926E-786BAC645348}" type="presOf" srcId="{2991EDF1-1B48-4409-B22F-0C3695C5E36A}" destId="{CA28999C-55C3-486A-AFF1-F5B262D741A7}" srcOrd="1" destOrd="0" presId="urn:microsoft.com/office/officeart/2005/8/layout/radial1"/>
    <dgm:cxn modelId="{29DD4245-C926-4BA4-9E01-854B1F9E9BDB}" type="presOf" srcId="{DA1D01C1-91A9-48F2-A58A-1503DA8696E5}" destId="{7775FA09-548E-4A61-B802-C43FD1C98FCB}" srcOrd="0" destOrd="0" presId="urn:microsoft.com/office/officeart/2005/8/layout/radial1"/>
    <dgm:cxn modelId="{BCDE6967-6C2E-46D6-A342-CFCBBCC475B5}" type="presOf" srcId="{38AC9BEF-57E7-41C0-9DC1-819E58855FED}" destId="{12B2A0FC-7F72-4F35-ACAF-1D62CBFC21EE}" srcOrd="1" destOrd="0" presId="urn:microsoft.com/office/officeart/2005/8/layout/radial1"/>
    <dgm:cxn modelId="{250ABD6A-EF71-48A4-B90F-4294C0D8F2EB}" type="presOf" srcId="{697E4EF6-EB86-4533-B9C3-DF51F2DA67B8}" destId="{6979526B-9EBA-4173-BD0E-E3698D91565A}" srcOrd="0" destOrd="0" presId="urn:microsoft.com/office/officeart/2005/8/layout/radial1"/>
    <dgm:cxn modelId="{847CBA4F-AB64-4E90-BFBF-F90A27774D8B}" type="presOf" srcId="{FBF0440B-151D-4506-B24A-919CAFB5983E}" destId="{3CD9528F-BD8A-4DD6-989D-EBD0CE2E25B9}" srcOrd="0" destOrd="0" presId="urn:microsoft.com/office/officeart/2005/8/layout/radial1"/>
    <dgm:cxn modelId="{3049ED54-DD0A-454C-A620-6DCB3514D97B}" srcId="{CFD13D83-8E49-4447-852F-70313EF4ECCC}" destId="{DA1D01C1-91A9-48F2-A58A-1503DA8696E5}" srcOrd="1" destOrd="0" parTransId="{38AC9BEF-57E7-41C0-9DC1-819E58855FED}" sibTransId="{EE90EE8A-36B7-4BE0-81D9-DD6AA5CA1784}"/>
    <dgm:cxn modelId="{1A339985-E4DA-4A1C-8217-80C26094F18C}" type="presOf" srcId="{3FB39EB3-95F4-478B-8112-98CDB1532751}" destId="{2983217D-D9F3-4346-B4AA-06E60A0FD706}" srcOrd="0" destOrd="0" presId="urn:microsoft.com/office/officeart/2005/8/layout/radial1"/>
    <dgm:cxn modelId="{398D9A98-3057-4489-9770-4D8177F09833}" srcId="{0D6A0A69-F70D-4D4F-917F-2ACF97D901C8}" destId="{CFD13D83-8E49-4447-852F-70313EF4ECCC}" srcOrd="0" destOrd="0" parTransId="{26010752-8E99-429C-B97A-FA4FA9C8E241}" sibTransId="{AB1E4D9F-5BAB-4C49-BB35-509BA84F23EC}"/>
    <dgm:cxn modelId="{ACAA289E-F56C-42D6-BD75-68DDEBA833FC}" type="presOf" srcId="{E54D0F3A-AD06-4EC5-BF7E-F4EFC5115F45}" destId="{AF7EB864-457F-4408-8641-F9721ADF764C}" srcOrd="0" destOrd="0" presId="urn:microsoft.com/office/officeart/2005/8/layout/radial1"/>
    <dgm:cxn modelId="{92A861A1-BEEA-41C5-B40D-5B2AA4D5F4A5}" srcId="{CFD13D83-8E49-4447-852F-70313EF4ECCC}" destId="{D141BA9D-4B67-45E0-8C4B-71118E443C49}" srcOrd="3" destOrd="0" parTransId="{FBF0440B-151D-4506-B24A-919CAFB5983E}" sibTransId="{FC8A02FB-86C3-4786-85B6-CDB4D4A56896}"/>
    <dgm:cxn modelId="{1124C6A3-E88F-4F84-943D-B65506EF4757}" srcId="{CFD13D83-8E49-4447-852F-70313EF4ECCC}" destId="{F6B91D5C-E942-464D-8C9F-304C0BB9FEBC}" srcOrd="4" destOrd="0" parTransId="{3FB39EB3-95F4-478B-8112-98CDB1532751}" sibTransId="{C20D374F-12EA-41AD-88A4-2CB857B44998}"/>
    <dgm:cxn modelId="{A78916BD-749A-4870-B344-D7B1C0518F5F}" type="presOf" srcId="{2991EDF1-1B48-4409-B22F-0C3695C5E36A}" destId="{59A66F4A-47AB-4938-91A4-C3F1AD061D17}" srcOrd="0" destOrd="0" presId="urn:microsoft.com/office/officeart/2005/8/layout/radial1"/>
    <dgm:cxn modelId="{BE3C2BC7-B5E1-466E-B69B-9400932C0B7D}" type="presOf" srcId="{7A4536A7-D76E-417E-88CA-49AAB184EF5A}" destId="{932CEF21-2EF1-4520-9A23-AEDF465C60A5}" srcOrd="0" destOrd="0" presId="urn:microsoft.com/office/officeart/2005/8/layout/radial1"/>
    <dgm:cxn modelId="{5F654BCE-11FD-4E2F-AE5D-9E86725A3268}" type="presOf" srcId="{CFD13D83-8E49-4447-852F-70313EF4ECCC}" destId="{B87406A9-13B2-4B8D-AAC5-751DF3FB98A0}" srcOrd="0" destOrd="0" presId="urn:microsoft.com/office/officeart/2005/8/layout/radial1"/>
    <dgm:cxn modelId="{20084CD2-CB91-4C30-8C11-4F0B83406097}" type="presOf" srcId="{3FB39EB3-95F4-478B-8112-98CDB1532751}" destId="{BB19DED1-E57E-4D48-A4FA-0A132CA1DA98}" srcOrd="1" destOrd="0" presId="urn:microsoft.com/office/officeart/2005/8/layout/radial1"/>
    <dgm:cxn modelId="{9A0FDCE2-FC6C-429D-98A5-89AC055F7D9E}" type="presOf" srcId="{0D6A0A69-F70D-4D4F-917F-2ACF97D901C8}" destId="{E33783E2-4B5C-4506-B413-4B43A1831E8E}" srcOrd="0" destOrd="0" presId="urn:microsoft.com/office/officeart/2005/8/layout/radial1"/>
    <dgm:cxn modelId="{F13ED5F5-61AD-4E81-8B33-DAF54D705066}" type="presOf" srcId="{D141BA9D-4B67-45E0-8C4B-71118E443C49}" destId="{C4CE7389-FE6D-4831-88ED-259088F8CBAA}" srcOrd="0" destOrd="0" presId="urn:microsoft.com/office/officeart/2005/8/layout/radial1"/>
    <dgm:cxn modelId="{3F26FA40-A414-4EA2-B5A5-66492B92B4BF}" type="presParOf" srcId="{E33783E2-4B5C-4506-B413-4B43A1831E8E}" destId="{B87406A9-13B2-4B8D-AAC5-751DF3FB98A0}" srcOrd="0" destOrd="0" presId="urn:microsoft.com/office/officeart/2005/8/layout/radial1"/>
    <dgm:cxn modelId="{3276C778-5DDB-4277-9A93-8BF2F1302106}" type="presParOf" srcId="{E33783E2-4B5C-4506-B413-4B43A1831E8E}" destId="{AF7EB864-457F-4408-8641-F9721ADF764C}" srcOrd="1" destOrd="0" presId="urn:microsoft.com/office/officeart/2005/8/layout/radial1"/>
    <dgm:cxn modelId="{8EF56522-0A8F-449D-8ED8-68404CC8368C}" type="presParOf" srcId="{AF7EB864-457F-4408-8641-F9721ADF764C}" destId="{850D9B62-88DA-41AD-A482-21FC0896B580}" srcOrd="0" destOrd="0" presId="urn:microsoft.com/office/officeart/2005/8/layout/radial1"/>
    <dgm:cxn modelId="{B2A0324C-E778-4676-8985-D66E853F5797}" type="presParOf" srcId="{E33783E2-4B5C-4506-B413-4B43A1831E8E}" destId="{6979526B-9EBA-4173-BD0E-E3698D91565A}" srcOrd="2" destOrd="0" presId="urn:microsoft.com/office/officeart/2005/8/layout/radial1"/>
    <dgm:cxn modelId="{2EC23FDE-9B08-45F9-8EB4-56EC8E9E8D53}" type="presParOf" srcId="{E33783E2-4B5C-4506-B413-4B43A1831E8E}" destId="{3AB0D29E-EC99-4AB9-8164-CBB6753C8141}" srcOrd="3" destOrd="0" presId="urn:microsoft.com/office/officeart/2005/8/layout/radial1"/>
    <dgm:cxn modelId="{7D5EFEB1-CF3E-4055-83FD-48DEA41CD823}" type="presParOf" srcId="{3AB0D29E-EC99-4AB9-8164-CBB6753C8141}" destId="{12B2A0FC-7F72-4F35-ACAF-1D62CBFC21EE}" srcOrd="0" destOrd="0" presId="urn:microsoft.com/office/officeart/2005/8/layout/radial1"/>
    <dgm:cxn modelId="{E961185F-43AE-40F1-9A1A-AD8B3783B20A}" type="presParOf" srcId="{E33783E2-4B5C-4506-B413-4B43A1831E8E}" destId="{7775FA09-548E-4A61-B802-C43FD1C98FCB}" srcOrd="4" destOrd="0" presId="urn:microsoft.com/office/officeart/2005/8/layout/radial1"/>
    <dgm:cxn modelId="{B4326933-35D2-479C-8F5C-B18E7E356031}" type="presParOf" srcId="{E33783E2-4B5C-4506-B413-4B43A1831E8E}" destId="{59A66F4A-47AB-4938-91A4-C3F1AD061D17}" srcOrd="5" destOrd="0" presId="urn:microsoft.com/office/officeart/2005/8/layout/radial1"/>
    <dgm:cxn modelId="{E37AD5BD-F48A-4499-9712-F299AE75B0D3}" type="presParOf" srcId="{59A66F4A-47AB-4938-91A4-C3F1AD061D17}" destId="{CA28999C-55C3-486A-AFF1-F5B262D741A7}" srcOrd="0" destOrd="0" presId="urn:microsoft.com/office/officeart/2005/8/layout/radial1"/>
    <dgm:cxn modelId="{A36C9C09-E39E-4528-8767-4E6E0AF0EE79}" type="presParOf" srcId="{E33783E2-4B5C-4506-B413-4B43A1831E8E}" destId="{932CEF21-2EF1-4520-9A23-AEDF465C60A5}" srcOrd="6" destOrd="0" presId="urn:microsoft.com/office/officeart/2005/8/layout/radial1"/>
    <dgm:cxn modelId="{FFF6943B-514C-44E0-A7D0-09339F2E559C}" type="presParOf" srcId="{E33783E2-4B5C-4506-B413-4B43A1831E8E}" destId="{3CD9528F-BD8A-4DD6-989D-EBD0CE2E25B9}" srcOrd="7" destOrd="0" presId="urn:microsoft.com/office/officeart/2005/8/layout/radial1"/>
    <dgm:cxn modelId="{C2905604-C418-4CAD-AEBE-E3A1E44BB677}" type="presParOf" srcId="{3CD9528F-BD8A-4DD6-989D-EBD0CE2E25B9}" destId="{03710622-A83D-42C8-A96D-5386775B1D3C}" srcOrd="0" destOrd="0" presId="urn:microsoft.com/office/officeart/2005/8/layout/radial1"/>
    <dgm:cxn modelId="{C4CA4D01-A998-422A-8CBB-0AC7BA51758C}" type="presParOf" srcId="{E33783E2-4B5C-4506-B413-4B43A1831E8E}" destId="{C4CE7389-FE6D-4831-88ED-259088F8CBAA}" srcOrd="8" destOrd="0" presId="urn:microsoft.com/office/officeart/2005/8/layout/radial1"/>
    <dgm:cxn modelId="{BE55DF49-F85D-46FB-B8BE-4E6AA8033713}" type="presParOf" srcId="{E33783E2-4B5C-4506-B413-4B43A1831E8E}" destId="{2983217D-D9F3-4346-B4AA-06E60A0FD706}" srcOrd="9" destOrd="0" presId="urn:microsoft.com/office/officeart/2005/8/layout/radial1"/>
    <dgm:cxn modelId="{C1D032FF-F78F-4230-AA9D-8072BB36FD37}" type="presParOf" srcId="{2983217D-D9F3-4346-B4AA-06E60A0FD706}" destId="{BB19DED1-E57E-4D48-A4FA-0A132CA1DA98}" srcOrd="0" destOrd="0" presId="urn:microsoft.com/office/officeart/2005/8/layout/radial1"/>
    <dgm:cxn modelId="{C4C19DD1-4691-40B4-B9FD-FB7BEFBC3CB9}" type="presParOf" srcId="{E33783E2-4B5C-4506-B413-4B43A1831E8E}" destId="{EEA1191F-3270-4055-854E-72F771C4C3D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F5C25-7B2E-4EF1-9441-CC5743B919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l-PL"/>
        </a:p>
      </dgm:t>
    </dgm:pt>
    <dgm:pt modelId="{1C8B4E50-10E3-4262-BAD7-1F089E1CCA5E}">
      <dgm:prSet phldrT="[Tekst]" custT="1"/>
      <dgm:spPr>
        <a:solidFill>
          <a:schemeClr val="accent1">
            <a:lumMod val="60000"/>
            <a:lumOff val="40000"/>
          </a:schemeClr>
        </a:solidFill>
      </dgm:spPr>
      <dgm:t>
        <a:bodyPr/>
        <a:lstStyle/>
        <a:p>
          <a:r>
            <a:rPr lang="pl-PL" sz="1600" dirty="0">
              <a:latin typeface="Lato" panose="020B0604020202020204" charset="-18"/>
            </a:rPr>
            <a:t>Właściwości fizyczne FAS</a:t>
          </a:r>
        </a:p>
      </dgm:t>
    </dgm:pt>
    <dgm:pt modelId="{EE757E92-2612-45DB-9D28-47D0FD67DC26}" type="parTrans" cxnId="{0D542FBA-22A3-4206-A033-03337D9D427E}">
      <dgm:prSet/>
      <dgm:spPr/>
      <dgm:t>
        <a:bodyPr/>
        <a:lstStyle/>
        <a:p>
          <a:endParaRPr lang="pl-PL"/>
        </a:p>
      </dgm:t>
    </dgm:pt>
    <dgm:pt modelId="{CC29361C-3428-48E1-BBFE-B18314FC52D0}" type="sibTrans" cxnId="{0D542FBA-22A3-4206-A033-03337D9D427E}">
      <dgm:prSet/>
      <dgm:spPr/>
      <dgm:t>
        <a:bodyPr/>
        <a:lstStyle/>
        <a:p>
          <a:endParaRPr lang="pl-PL"/>
        </a:p>
      </dgm:t>
    </dgm:pt>
    <dgm:pt modelId="{FCB1BF37-C731-4D67-BFA6-3ABA20785AE2}">
      <dgm:prSet phldrT="[Tekst]" custT="1"/>
      <dgm:spPr>
        <a:solidFill>
          <a:schemeClr val="accent5">
            <a:lumMod val="60000"/>
            <a:lumOff val="40000"/>
          </a:schemeClr>
        </a:solidFill>
      </dgm:spPr>
      <dgm:t>
        <a:bodyPr/>
        <a:lstStyle/>
        <a:p>
          <a:r>
            <a:rPr lang="pl-PL" sz="1200" dirty="0">
              <a:latin typeface="Lato" panose="020B0604020202020204" charset="-18"/>
            </a:rPr>
            <a:t>Niska waga w stosunku do wieku</a:t>
          </a:r>
        </a:p>
      </dgm:t>
    </dgm:pt>
    <dgm:pt modelId="{B9C39628-86EE-4874-9DB2-32C87747BE52}" type="parTrans" cxnId="{66885C88-B763-4CF4-AAC4-08993E9D798B}">
      <dgm:prSet/>
      <dgm:spPr>
        <a:ln>
          <a:solidFill>
            <a:schemeClr val="bg2">
              <a:lumMod val="40000"/>
              <a:lumOff val="60000"/>
            </a:schemeClr>
          </a:solidFill>
        </a:ln>
      </dgm:spPr>
      <dgm:t>
        <a:bodyPr/>
        <a:lstStyle/>
        <a:p>
          <a:endParaRPr lang="pl-PL"/>
        </a:p>
      </dgm:t>
    </dgm:pt>
    <dgm:pt modelId="{5742A02D-079B-4C3D-ACD6-163129405FD6}" type="sibTrans" cxnId="{66885C88-B763-4CF4-AAC4-08993E9D798B}">
      <dgm:prSet/>
      <dgm:spPr/>
      <dgm:t>
        <a:bodyPr/>
        <a:lstStyle/>
        <a:p>
          <a:endParaRPr lang="pl-PL"/>
        </a:p>
      </dgm:t>
    </dgm:pt>
    <dgm:pt modelId="{87242EB7-0AEA-4243-AA05-785DD0A7B7E5}">
      <dgm:prSet phldrT="[Tekst]" custT="1"/>
      <dgm:spPr>
        <a:solidFill>
          <a:schemeClr val="accent6">
            <a:lumMod val="75000"/>
          </a:schemeClr>
        </a:solidFill>
      </dgm:spPr>
      <dgm:t>
        <a:bodyPr/>
        <a:lstStyle/>
        <a:p>
          <a:r>
            <a:rPr lang="pl-PL" sz="1200" dirty="0">
              <a:latin typeface="Lato" panose="020B0604020202020204" charset="-18"/>
            </a:rPr>
            <a:t>Niska waga urodzeniowa</a:t>
          </a:r>
        </a:p>
      </dgm:t>
    </dgm:pt>
    <dgm:pt modelId="{E26C48FC-9D6B-4C3F-B939-B865D07419CC}" type="parTrans" cxnId="{1BF534D3-32DF-4EF6-8DA1-A274E580C5FF}">
      <dgm:prSet/>
      <dgm:spPr>
        <a:ln>
          <a:solidFill>
            <a:schemeClr val="bg2">
              <a:lumMod val="40000"/>
              <a:lumOff val="60000"/>
            </a:schemeClr>
          </a:solidFill>
        </a:ln>
      </dgm:spPr>
      <dgm:t>
        <a:bodyPr/>
        <a:lstStyle/>
        <a:p>
          <a:endParaRPr lang="pl-PL"/>
        </a:p>
      </dgm:t>
    </dgm:pt>
    <dgm:pt modelId="{6E4B2F7C-4443-43B6-80D3-A359C18C15A8}" type="sibTrans" cxnId="{1BF534D3-32DF-4EF6-8DA1-A274E580C5FF}">
      <dgm:prSet/>
      <dgm:spPr/>
      <dgm:t>
        <a:bodyPr/>
        <a:lstStyle/>
        <a:p>
          <a:endParaRPr lang="pl-PL"/>
        </a:p>
      </dgm:t>
    </dgm:pt>
    <dgm:pt modelId="{B90DE932-3C2B-408C-9BB0-DFDD38D7CBDC}">
      <dgm:prSet phldrT="[Tekst]" custT="1"/>
      <dgm:spPr>
        <a:solidFill>
          <a:schemeClr val="accent4">
            <a:lumMod val="60000"/>
            <a:lumOff val="40000"/>
          </a:schemeClr>
        </a:solidFill>
      </dgm:spPr>
      <dgm:t>
        <a:bodyPr/>
        <a:lstStyle/>
        <a:p>
          <a:r>
            <a:rPr lang="pl-PL" sz="1200" dirty="0">
              <a:latin typeface="Lato" panose="020B0604020202020204" charset="-18"/>
            </a:rPr>
            <a:t>Zaburzenia rozwojowe</a:t>
          </a:r>
        </a:p>
      </dgm:t>
    </dgm:pt>
    <dgm:pt modelId="{A954DF57-7A98-4811-B690-5FBFFF42470E}" type="parTrans" cxnId="{6941DD5A-6CA2-48B6-97CD-5D7C0195E451}">
      <dgm:prSet/>
      <dgm:spPr>
        <a:ln>
          <a:solidFill>
            <a:schemeClr val="bg2">
              <a:lumMod val="40000"/>
              <a:lumOff val="60000"/>
            </a:schemeClr>
          </a:solidFill>
        </a:ln>
      </dgm:spPr>
      <dgm:t>
        <a:bodyPr/>
        <a:lstStyle/>
        <a:p>
          <a:endParaRPr lang="pl-PL"/>
        </a:p>
      </dgm:t>
    </dgm:pt>
    <dgm:pt modelId="{D9DDC98D-A97E-4AB6-8014-E70ED44B27DB}" type="sibTrans" cxnId="{6941DD5A-6CA2-48B6-97CD-5D7C0195E451}">
      <dgm:prSet/>
      <dgm:spPr/>
      <dgm:t>
        <a:bodyPr/>
        <a:lstStyle/>
        <a:p>
          <a:endParaRPr lang="pl-PL"/>
        </a:p>
      </dgm:t>
    </dgm:pt>
    <dgm:pt modelId="{DA5CC37B-E242-4BBD-A32C-143B71085D0C}">
      <dgm:prSet phldrT="[Tekst]" custT="1"/>
      <dgm:spPr>
        <a:solidFill>
          <a:schemeClr val="accent3">
            <a:lumMod val="40000"/>
            <a:lumOff val="60000"/>
          </a:schemeClr>
        </a:solidFill>
      </dgm:spPr>
      <dgm:t>
        <a:bodyPr/>
        <a:lstStyle/>
        <a:p>
          <a:r>
            <a:rPr lang="pl-PL" sz="1200" dirty="0">
              <a:latin typeface="Lato" panose="020B0604020202020204" charset="-18"/>
            </a:rPr>
            <a:t>Niedobór wzrostu</a:t>
          </a:r>
        </a:p>
      </dgm:t>
    </dgm:pt>
    <dgm:pt modelId="{7D83126A-A538-4192-AF42-93BE130910CE}" type="parTrans" cxnId="{4AC73EF2-372B-4054-B3A6-1D92FA188CBB}">
      <dgm:prSet/>
      <dgm:spPr>
        <a:ln>
          <a:solidFill>
            <a:schemeClr val="bg2">
              <a:lumMod val="40000"/>
              <a:lumOff val="60000"/>
            </a:schemeClr>
          </a:solidFill>
        </a:ln>
      </dgm:spPr>
      <dgm:t>
        <a:bodyPr/>
        <a:lstStyle/>
        <a:p>
          <a:endParaRPr lang="pl-PL"/>
        </a:p>
      </dgm:t>
    </dgm:pt>
    <dgm:pt modelId="{03F682E6-9E80-4C13-8791-65D89247619A}" type="sibTrans" cxnId="{4AC73EF2-372B-4054-B3A6-1D92FA188CBB}">
      <dgm:prSet/>
      <dgm:spPr/>
      <dgm:t>
        <a:bodyPr/>
        <a:lstStyle/>
        <a:p>
          <a:endParaRPr lang="pl-PL"/>
        </a:p>
      </dgm:t>
    </dgm:pt>
    <dgm:pt modelId="{51974661-7EB4-4549-B763-A9A5C387767A}" type="pres">
      <dgm:prSet presAssocID="{264F5C25-7B2E-4EF1-9441-CC5743B919D0}" presName="cycle" presStyleCnt="0">
        <dgm:presLayoutVars>
          <dgm:chMax val="1"/>
          <dgm:dir/>
          <dgm:animLvl val="ctr"/>
          <dgm:resizeHandles val="exact"/>
        </dgm:presLayoutVars>
      </dgm:prSet>
      <dgm:spPr/>
    </dgm:pt>
    <dgm:pt modelId="{ABEE7228-0FEF-40BE-A08D-E8108F6A239E}" type="pres">
      <dgm:prSet presAssocID="{1C8B4E50-10E3-4262-BAD7-1F089E1CCA5E}" presName="centerShape" presStyleLbl="node0" presStyleIdx="0" presStyleCnt="1" custScaleX="145753" custScaleY="145753" custLinFactNeighborY="2340"/>
      <dgm:spPr/>
    </dgm:pt>
    <dgm:pt modelId="{9D229C76-2BCC-4688-93BB-6A71E2C77363}" type="pres">
      <dgm:prSet presAssocID="{B9C39628-86EE-4874-9DB2-32C87747BE52}" presName="Name9" presStyleLbl="parChTrans1D2" presStyleIdx="0" presStyleCnt="4"/>
      <dgm:spPr/>
    </dgm:pt>
    <dgm:pt modelId="{6D94D7BD-3702-4DD7-A288-90B075F7CCE8}" type="pres">
      <dgm:prSet presAssocID="{B9C39628-86EE-4874-9DB2-32C87747BE52}" presName="connTx" presStyleLbl="parChTrans1D2" presStyleIdx="0" presStyleCnt="4"/>
      <dgm:spPr/>
    </dgm:pt>
    <dgm:pt modelId="{755A26AE-0B3D-4B1F-A081-ACA1985D23D6}" type="pres">
      <dgm:prSet presAssocID="{FCB1BF37-C731-4D67-BFA6-3ABA20785AE2}" presName="node" presStyleLbl="node1" presStyleIdx="0" presStyleCnt="4" custScaleX="109104" custScaleY="109104" custRadScaleRad="130676" custRadScaleInc="108598">
        <dgm:presLayoutVars>
          <dgm:bulletEnabled val="1"/>
        </dgm:presLayoutVars>
      </dgm:prSet>
      <dgm:spPr/>
    </dgm:pt>
    <dgm:pt modelId="{360CB092-D474-4728-BBF6-D8D1C09BCCB0}" type="pres">
      <dgm:prSet presAssocID="{E26C48FC-9D6B-4C3F-B939-B865D07419CC}" presName="Name9" presStyleLbl="parChTrans1D2" presStyleIdx="1" presStyleCnt="4"/>
      <dgm:spPr/>
    </dgm:pt>
    <dgm:pt modelId="{B897E2A0-1A87-4221-9E27-F84D672CE7A9}" type="pres">
      <dgm:prSet presAssocID="{E26C48FC-9D6B-4C3F-B939-B865D07419CC}" presName="connTx" presStyleLbl="parChTrans1D2" presStyleIdx="1" presStyleCnt="4"/>
      <dgm:spPr/>
    </dgm:pt>
    <dgm:pt modelId="{55E45CB2-A805-41EC-9FAB-E3FB834F1905}" type="pres">
      <dgm:prSet presAssocID="{87242EB7-0AEA-4243-AA05-785DD0A7B7E5}" presName="node" presStyleLbl="node1" presStyleIdx="1" presStyleCnt="4" custScaleX="114378" custScaleY="114378" custRadScaleRad="129864" custRadScaleInc="88097">
        <dgm:presLayoutVars>
          <dgm:bulletEnabled val="1"/>
        </dgm:presLayoutVars>
      </dgm:prSet>
      <dgm:spPr/>
    </dgm:pt>
    <dgm:pt modelId="{24317C92-D39A-438F-AA58-3E8517A2B646}" type="pres">
      <dgm:prSet presAssocID="{A954DF57-7A98-4811-B690-5FBFFF42470E}" presName="Name9" presStyleLbl="parChTrans1D2" presStyleIdx="2" presStyleCnt="4"/>
      <dgm:spPr/>
    </dgm:pt>
    <dgm:pt modelId="{E9A7660B-370A-4AAC-8E85-7477652ADA86}" type="pres">
      <dgm:prSet presAssocID="{A954DF57-7A98-4811-B690-5FBFFF42470E}" presName="connTx" presStyleLbl="parChTrans1D2" presStyleIdx="2" presStyleCnt="4"/>
      <dgm:spPr/>
    </dgm:pt>
    <dgm:pt modelId="{FC9A643E-0198-4BE5-B6F2-8E56D674696A}" type="pres">
      <dgm:prSet presAssocID="{B90DE932-3C2B-408C-9BB0-DFDD38D7CBDC}" presName="node" presStyleLbl="node1" presStyleIdx="2" presStyleCnt="4" custScaleX="101886" custScaleY="101886" custRadScaleRad="138443" custRadScaleInc="117435">
        <dgm:presLayoutVars>
          <dgm:bulletEnabled val="1"/>
        </dgm:presLayoutVars>
      </dgm:prSet>
      <dgm:spPr/>
    </dgm:pt>
    <dgm:pt modelId="{AB345100-03DB-4BEE-BEE2-95CA061B222A}" type="pres">
      <dgm:prSet presAssocID="{7D83126A-A538-4192-AF42-93BE130910CE}" presName="Name9" presStyleLbl="parChTrans1D2" presStyleIdx="3" presStyleCnt="4"/>
      <dgm:spPr/>
    </dgm:pt>
    <dgm:pt modelId="{9106F778-1AA4-44DD-8E43-C481378C574E}" type="pres">
      <dgm:prSet presAssocID="{7D83126A-A538-4192-AF42-93BE130910CE}" presName="connTx" presStyleLbl="parChTrans1D2" presStyleIdx="3" presStyleCnt="4"/>
      <dgm:spPr/>
    </dgm:pt>
    <dgm:pt modelId="{1D3BB94E-A548-4331-9334-71AB3CDA0FF5}" type="pres">
      <dgm:prSet presAssocID="{DA5CC37B-E242-4BBD-A32C-143B71085D0C}" presName="node" presStyleLbl="node1" presStyleIdx="3" presStyleCnt="4" custScaleX="93445" custScaleY="93445" custRadScaleRad="122458" custRadScaleInc="78345">
        <dgm:presLayoutVars>
          <dgm:bulletEnabled val="1"/>
        </dgm:presLayoutVars>
      </dgm:prSet>
      <dgm:spPr/>
    </dgm:pt>
  </dgm:ptLst>
  <dgm:cxnLst>
    <dgm:cxn modelId="{8E59E909-5E78-4EA1-BB3B-B66B021174C2}" type="presOf" srcId="{7D83126A-A538-4192-AF42-93BE130910CE}" destId="{9106F778-1AA4-44DD-8E43-C481378C574E}" srcOrd="1" destOrd="0" presId="urn:microsoft.com/office/officeart/2005/8/layout/radial1"/>
    <dgm:cxn modelId="{875BAE38-29A9-4BDD-842B-3615FFB56F10}" type="presOf" srcId="{7D83126A-A538-4192-AF42-93BE130910CE}" destId="{AB345100-03DB-4BEE-BEE2-95CA061B222A}" srcOrd="0" destOrd="0" presId="urn:microsoft.com/office/officeart/2005/8/layout/radial1"/>
    <dgm:cxn modelId="{D311363C-1CB7-4E31-87B8-71B7E9234243}" type="presOf" srcId="{B9C39628-86EE-4874-9DB2-32C87747BE52}" destId="{9D229C76-2BCC-4688-93BB-6A71E2C77363}" srcOrd="0" destOrd="0" presId="urn:microsoft.com/office/officeart/2005/8/layout/radial1"/>
    <dgm:cxn modelId="{82B5C75D-3F6A-4A9F-9004-7F4125CA179E}" type="presOf" srcId="{B90DE932-3C2B-408C-9BB0-DFDD38D7CBDC}" destId="{FC9A643E-0198-4BE5-B6F2-8E56D674696A}" srcOrd="0" destOrd="0" presId="urn:microsoft.com/office/officeart/2005/8/layout/radial1"/>
    <dgm:cxn modelId="{CAC2B760-51B0-436D-A191-173B6E6FF762}" type="presOf" srcId="{E26C48FC-9D6B-4C3F-B939-B865D07419CC}" destId="{B897E2A0-1A87-4221-9E27-F84D672CE7A9}" srcOrd="1" destOrd="0" presId="urn:microsoft.com/office/officeart/2005/8/layout/radial1"/>
    <dgm:cxn modelId="{B6CB5342-A2B7-4884-B8DC-C09C2638644D}" type="presOf" srcId="{1C8B4E50-10E3-4262-BAD7-1F089E1CCA5E}" destId="{ABEE7228-0FEF-40BE-A08D-E8108F6A239E}" srcOrd="0" destOrd="0" presId="urn:microsoft.com/office/officeart/2005/8/layout/radial1"/>
    <dgm:cxn modelId="{98B2F472-12C6-454C-999F-62D64F2FD1A4}" type="presOf" srcId="{87242EB7-0AEA-4243-AA05-785DD0A7B7E5}" destId="{55E45CB2-A805-41EC-9FAB-E3FB834F1905}" srcOrd="0" destOrd="0" presId="urn:microsoft.com/office/officeart/2005/8/layout/radial1"/>
    <dgm:cxn modelId="{6941DD5A-6CA2-48B6-97CD-5D7C0195E451}" srcId="{1C8B4E50-10E3-4262-BAD7-1F089E1CCA5E}" destId="{B90DE932-3C2B-408C-9BB0-DFDD38D7CBDC}" srcOrd="2" destOrd="0" parTransId="{A954DF57-7A98-4811-B690-5FBFFF42470E}" sibTransId="{D9DDC98D-A97E-4AB6-8014-E70ED44B27DB}"/>
    <dgm:cxn modelId="{BD3A7484-A533-4FC7-BD14-9083D958135A}" type="presOf" srcId="{E26C48FC-9D6B-4C3F-B939-B865D07419CC}" destId="{360CB092-D474-4728-BBF6-D8D1C09BCCB0}" srcOrd="0" destOrd="0" presId="urn:microsoft.com/office/officeart/2005/8/layout/radial1"/>
    <dgm:cxn modelId="{66885C88-B763-4CF4-AAC4-08993E9D798B}" srcId="{1C8B4E50-10E3-4262-BAD7-1F089E1CCA5E}" destId="{FCB1BF37-C731-4D67-BFA6-3ABA20785AE2}" srcOrd="0" destOrd="0" parTransId="{B9C39628-86EE-4874-9DB2-32C87747BE52}" sibTransId="{5742A02D-079B-4C3D-ACD6-163129405FD6}"/>
    <dgm:cxn modelId="{4460F998-80D4-4DF3-804F-70AE044DE57F}" type="presOf" srcId="{FCB1BF37-C731-4D67-BFA6-3ABA20785AE2}" destId="{755A26AE-0B3D-4B1F-A081-ACA1985D23D6}" srcOrd="0" destOrd="0" presId="urn:microsoft.com/office/officeart/2005/8/layout/radial1"/>
    <dgm:cxn modelId="{CF4CDF99-28FB-4AAE-955C-7B7DA7CD1D72}" type="presOf" srcId="{B9C39628-86EE-4874-9DB2-32C87747BE52}" destId="{6D94D7BD-3702-4DD7-A288-90B075F7CCE8}" srcOrd="1" destOrd="0" presId="urn:microsoft.com/office/officeart/2005/8/layout/radial1"/>
    <dgm:cxn modelId="{241897A5-D749-45C3-A80F-F20C7190BBF0}" type="presOf" srcId="{A954DF57-7A98-4811-B690-5FBFFF42470E}" destId="{E9A7660B-370A-4AAC-8E85-7477652ADA86}" srcOrd="1" destOrd="0" presId="urn:microsoft.com/office/officeart/2005/8/layout/radial1"/>
    <dgm:cxn modelId="{0D542FBA-22A3-4206-A033-03337D9D427E}" srcId="{264F5C25-7B2E-4EF1-9441-CC5743B919D0}" destId="{1C8B4E50-10E3-4262-BAD7-1F089E1CCA5E}" srcOrd="0" destOrd="0" parTransId="{EE757E92-2612-45DB-9D28-47D0FD67DC26}" sibTransId="{CC29361C-3428-48E1-BBFE-B18314FC52D0}"/>
    <dgm:cxn modelId="{28EBBECF-E97B-4FA4-A06E-35AD4F4ED133}" type="presOf" srcId="{DA5CC37B-E242-4BBD-A32C-143B71085D0C}" destId="{1D3BB94E-A548-4331-9334-71AB3CDA0FF5}" srcOrd="0" destOrd="0" presId="urn:microsoft.com/office/officeart/2005/8/layout/radial1"/>
    <dgm:cxn modelId="{1BF534D3-32DF-4EF6-8DA1-A274E580C5FF}" srcId="{1C8B4E50-10E3-4262-BAD7-1F089E1CCA5E}" destId="{87242EB7-0AEA-4243-AA05-785DD0A7B7E5}" srcOrd="1" destOrd="0" parTransId="{E26C48FC-9D6B-4C3F-B939-B865D07419CC}" sibTransId="{6E4B2F7C-4443-43B6-80D3-A359C18C15A8}"/>
    <dgm:cxn modelId="{09AD62D3-9590-43B6-B178-D58EBE5D932C}" type="presOf" srcId="{A954DF57-7A98-4811-B690-5FBFFF42470E}" destId="{24317C92-D39A-438F-AA58-3E8517A2B646}" srcOrd="0" destOrd="0" presId="urn:microsoft.com/office/officeart/2005/8/layout/radial1"/>
    <dgm:cxn modelId="{4AC73EF2-372B-4054-B3A6-1D92FA188CBB}" srcId="{1C8B4E50-10E3-4262-BAD7-1F089E1CCA5E}" destId="{DA5CC37B-E242-4BBD-A32C-143B71085D0C}" srcOrd="3" destOrd="0" parTransId="{7D83126A-A538-4192-AF42-93BE130910CE}" sibTransId="{03F682E6-9E80-4C13-8791-65D89247619A}"/>
    <dgm:cxn modelId="{E7E6EDF7-C89D-4139-BA62-6EACEFE52807}" type="presOf" srcId="{264F5C25-7B2E-4EF1-9441-CC5743B919D0}" destId="{51974661-7EB4-4549-B763-A9A5C387767A}" srcOrd="0" destOrd="0" presId="urn:microsoft.com/office/officeart/2005/8/layout/radial1"/>
    <dgm:cxn modelId="{7380969D-9C6A-45B0-99C3-AB54B6E39F0A}" type="presParOf" srcId="{51974661-7EB4-4549-B763-A9A5C387767A}" destId="{ABEE7228-0FEF-40BE-A08D-E8108F6A239E}" srcOrd="0" destOrd="0" presId="urn:microsoft.com/office/officeart/2005/8/layout/radial1"/>
    <dgm:cxn modelId="{C9F01FFC-14CD-4B74-B595-5DCF72CFE1A5}" type="presParOf" srcId="{51974661-7EB4-4549-B763-A9A5C387767A}" destId="{9D229C76-2BCC-4688-93BB-6A71E2C77363}" srcOrd="1" destOrd="0" presId="urn:microsoft.com/office/officeart/2005/8/layout/radial1"/>
    <dgm:cxn modelId="{0D65FE60-2ED8-4C34-B7BA-6AFA98D5D78D}" type="presParOf" srcId="{9D229C76-2BCC-4688-93BB-6A71E2C77363}" destId="{6D94D7BD-3702-4DD7-A288-90B075F7CCE8}" srcOrd="0" destOrd="0" presId="urn:microsoft.com/office/officeart/2005/8/layout/radial1"/>
    <dgm:cxn modelId="{98D43B38-B537-4BFF-A089-B70BBE3A129E}" type="presParOf" srcId="{51974661-7EB4-4549-B763-A9A5C387767A}" destId="{755A26AE-0B3D-4B1F-A081-ACA1985D23D6}" srcOrd="2" destOrd="0" presId="urn:microsoft.com/office/officeart/2005/8/layout/radial1"/>
    <dgm:cxn modelId="{4596417D-424E-4FCA-88AC-F6C778AB533E}" type="presParOf" srcId="{51974661-7EB4-4549-B763-A9A5C387767A}" destId="{360CB092-D474-4728-BBF6-D8D1C09BCCB0}" srcOrd="3" destOrd="0" presId="urn:microsoft.com/office/officeart/2005/8/layout/radial1"/>
    <dgm:cxn modelId="{20A1F1F2-B5EE-44FB-ACAF-88BF4E179B27}" type="presParOf" srcId="{360CB092-D474-4728-BBF6-D8D1C09BCCB0}" destId="{B897E2A0-1A87-4221-9E27-F84D672CE7A9}" srcOrd="0" destOrd="0" presId="urn:microsoft.com/office/officeart/2005/8/layout/radial1"/>
    <dgm:cxn modelId="{CD31166F-6A8E-4756-B2C5-09C443C76979}" type="presParOf" srcId="{51974661-7EB4-4549-B763-A9A5C387767A}" destId="{55E45CB2-A805-41EC-9FAB-E3FB834F1905}" srcOrd="4" destOrd="0" presId="urn:microsoft.com/office/officeart/2005/8/layout/radial1"/>
    <dgm:cxn modelId="{EC419732-F353-43F0-87DF-8C79AF796C39}" type="presParOf" srcId="{51974661-7EB4-4549-B763-A9A5C387767A}" destId="{24317C92-D39A-438F-AA58-3E8517A2B646}" srcOrd="5" destOrd="0" presId="urn:microsoft.com/office/officeart/2005/8/layout/radial1"/>
    <dgm:cxn modelId="{CF6977FD-DEB8-4A5F-B05C-08D03851562B}" type="presParOf" srcId="{24317C92-D39A-438F-AA58-3E8517A2B646}" destId="{E9A7660B-370A-4AAC-8E85-7477652ADA86}" srcOrd="0" destOrd="0" presId="urn:microsoft.com/office/officeart/2005/8/layout/radial1"/>
    <dgm:cxn modelId="{0BEF5414-A3D1-4FA2-94CD-FC8B7632BF9F}" type="presParOf" srcId="{51974661-7EB4-4549-B763-A9A5C387767A}" destId="{FC9A643E-0198-4BE5-B6F2-8E56D674696A}" srcOrd="6" destOrd="0" presId="urn:microsoft.com/office/officeart/2005/8/layout/radial1"/>
    <dgm:cxn modelId="{92F7D105-51E9-453C-964A-4AA175066CD4}" type="presParOf" srcId="{51974661-7EB4-4549-B763-A9A5C387767A}" destId="{AB345100-03DB-4BEE-BEE2-95CA061B222A}" srcOrd="7" destOrd="0" presId="urn:microsoft.com/office/officeart/2005/8/layout/radial1"/>
    <dgm:cxn modelId="{9E930FA0-093C-446B-BAE1-080133DCA4FC}" type="presParOf" srcId="{AB345100-03DB-4BEE-BEE2-95CA061B222A}" destId="{9106F778-1AA4-44DD-8E43-C481378C574E}" srcOrd="0" destOrd="0" presId="urn:microsoft.com/office/officeart/2005/8/layout/radial1"/>
    <dgm:cxn modelId="{E9C8BDF7-9798-4B90-AF9C-491B604DDAB9}" type="presParOf" srcId="{51974661-7EB4-4549-B763-A9A5C387767A}" destId="{1D3BB94E-A548-4331-9334-71AB3CDA0FF5}"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406A9-13B2-4B8D-AAC5-751DF3FB98A0}">
      <dsp:nvSpPr>
        <dsp:cNvPr id="0" name=""/>
        <dsp:cNvSpPr/>
      </dsp:nvSpPr>
      <dsp:spPr>
        <a:xfrm>
          <a:off x="1782692" y="1311528"/>
          <a:ext cx="629709" cy="62970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t>FASD</a:t>
          </a:r>
        </a:p>
      </dsp:txBody>
      <dsp:txXfrm>
        <a:off x="1874911" y="1403747"/>
        <a:ext cx="445271" cy="445271"/>
      </dsp:txXfrm>
    </dsp:sp>
    <dsp:sp modelId="{AF7EB864-457F-4408-8641-F9721ADF764C}">
      <dsp:nvSpPr>
        <dsp:cNvPr id="0" name=""/>
        <dsp:cNvSpPr/>
      </dsp:nvSpPr>
      <dsp:spPr>
        <a:xfrm rot="16200000">
          <a:off x="2007438" y="1203672"/>
          <a:ext cx="180218" cy="35492"/>
        </a:xfrm>
        <a:custGeom>
          <a:avLst/>
          <a:gdLst/>
          <a:ahLst/>
          <a:cxnLst/>
          <a:rect l="0" t="0" r="0" b="0"/>
          <a:pathLst>
            <a:path>
              <a:moveTo>
                <a:pt x="0" y="17746"/>
              </a:moveTo>
              <a:lnTo>
                <a:pt x="180218" y="177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093042" y="1216913"/>
        <a:ext cx="9010" cy="9010"/>
      </dsp:txXfrm>
    </dsp:sp>
    <dsp:sp modelId="{6979526B-9EBA-4173-BD0E-E3698D91565A}">
      <dsp:nvSpPr>
        <dsp:cNvPr id="0" name=""/>
        <dsp:cNvSpPr/>
      </dsp:nvSpPr>
      <dsp:spPr>
        <a:xfrm>
          <a:off x="1624227" y="184669"/>
          <a:ext cx="946640" cy="94664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FAS</a:t>
          </a:r>
        </a:p>
      </dsp:txBody>
      <dsp:txXfrm>
        <a:off x="1762859" y="323301"/>
        <a:ext cx="669376" cy="669376"/>
      </dsp:txXfrm>
    </dsp:sp>
    <dsp:sp modelId="{3AB0D29E-EC99-4AB9-8164-CBB6753C8141}">
      <dsp:nvSpPr>
        <dsp:cNvPr id="0" name=""/>
        <dsp:cNvSpPr/>
      </dsp:nvSpPr>
      <dsp:spPr>
        <a:xfrm rot="20436809">
          <a:off x="2378135" y="1408023"/>
          <a:ext cx="579026" cy="35492"/>
        </a:xfrm>
        <a:custGeom>
          <a:avLst/>
          <a:gdLst/>
          <a:ahLst/>
          <a:cxnLst/>
          <a:rect l="0" t="0" r="0" b="0"/>
          <a:pathLst>
            <a:path>
              <a:moveTo>
                <a:pt x="0" y="17746"/>
              </a:moveTo>
              <a:lnTo>
                <a:pt x="579026" y="177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53172" y="1411293"/>
        <a:ext cx="28951" cy="28951"/>
      </dsp:txXfrm>
    </dsp:sp>
    <dsp:sp modelId="{7775FA09-548E-4A61-B802-C43FD1C98FCB}">
      <dsp:nvSpPr>
        <dsp:cNvPr id="0" name=""/>
        <dsp:cNvSpPr/>
      </dsp:nvSpPr>
      <dsp:spPr>
        <a:xfrm>
          <a:off x="2919420" y="828692"/>
          <a:ext cx="752250" cy="752250"/>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err="1"/>
            <a:t>pFAS</a:t>
          </a:r>
          <a:endParaRPr lang="pl-PL" sz="1000" kern="1200" dirty="0"/>
        </a:p>
      </dsp:txBody>
      <dsp:txXfrm>
        <a:off x="3029584" y="938856"/>
        <a:ext cx="531922" cy="531922"/>
      </dsp:txXfrm>
    </dsp:sp>
    <dsp:sp modelId="{59A66F4A-47AB-4938-91A4-C3F1AD061D17}">
      <dsp:nvSpPr>
        <dsp:cNvPr id="0" name=""/>
        <dsp:cNvSpPr/>
      </dsp:nvSpPr>
      <dsp:spPr>
        <a:xfrm rot="2080070">
          <a:off x="2329103" y="1875521"/>
          <a:ext cx="308674" cy="35492"/>
        </a:xfrm>
        <a:custGeom>
          <a:avLst/>
          <a:gdLst/>
          <a:ahLst/>
          <a:cxnLst/>
          <a:rect l="0" t="0" r="0" b="0"/>
          <a:pathLst>
            <a:path>
              <a:moveTo>
                <a:pt x="0" y="17746"/>
              </a:moveTo>
              <a:lnTo>
                <a:pt x="308674" y="177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475723" y="1885550"/>
        <a:ext cx="15433" cy="15433"/>
      </dsp:txXfrm>
    </dsp:sp>
    <dsp:sp modelId="{932CEF21-2EF1-4520-9A23-AEDF465C60A5}">
      <dsp:nvSpPr>
        <dsp:cNvPr id="0" name=""/>
        <dsp:cNvSpPr/>
      </dsp:nvSpPr>
      <dsp:spPr>
        <a:xfrm>
          <a:off x="2529003" y="1783425"/>
          <a:ext cx="916696" cy="916696"/>
        </a:xfrm>
        <a:prstGeom prst="ellips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ARND</a:t>
          </a:r>
        </a:p>
      </dsp:txBody>
      <dsp:txXfrm>
        <a:off x="2663250" y="1917672"/>
        <a:ext cx="648202" cy="648202"/>
      </dsp:txXfrm>
    </dsp:sp>
    <dsp:sp modelId="{3CD9528F-BD8A-4DD6-989D-EBD0CE2E25B9}">
      <dsp:nvSpPr>
        <dsp:cNvPr id="0" name=""/>
        <dsp:cNvSpPr/>
      </dsp:nvSpPr>
      <dsp:spPr>
        <a:xfrm rot="8262194">
          <a:off x="1440738" y="1984513"/>
          <a:ext cx="487357" cy="35492"/>
        </a:xfrm>
        <a:custGeom>
          <a:avLst/>
          <a:gdLst/>
          <a:ahLst/>
          <a:cxnLst/>
          <a:rect l="0" t="0" r="0" b="0"/>
          <a:pathLst>
            <a:path>
              <a:moveTo>
                <a:pt x="0" y="17746"/>
              </a:moveTo>
              <a:lnTo>
                <a:pt x="487357" y="177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1672233" y="1990075"/>
        <a:ext cx="24367" cy="24367"/>
      </dsp:txXfrm>
    </dsp:sp>
    <dsp:sp modelId="{C4CE7389-FE6D-4831-88ED-259088F8CBAA}">
      <dsp:nvSpPr>
        <dsp:cNvPr id="0" name=""/>
        <dsp:cNvSpPr/>
      </dsp:nvSpPr>
      <dsp:spPr>
        <a:xfrm>
          <a:off x="1040711" y="2079124"/>
          <a:ext cx="532819" cy="53281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ARBD</a:t>
          </a:r>
        </a:p>
      </dsp:txBody>
      <dsp:txXfrm>
        <a:off x="1118741" y="2157154"/>
        <a:ext cx="376759" cy="376759"/>
      </dsp:txXfrm>
    </dsp:sp>
    <dsp:sp modelId="{2983217D-D9F3-4346-B4AA-06E60A0FD706}">
      <dsp:nvSpPr>
        <dsp:cNvPr id="0" name=""/>
        <dsp:cNvSpPr/>
      </dsp:nvSpPr>
      <dsp:spPr>
        <a:xfrm rot="11498231">
          <a:off x="1263660" y="1491575"/>
          <a:ext cx="530961" cy="35492"/>
        </a:xfrm>
        <a:custGeom>
          <a:avLst/>
          <a:gdLst/>
          <a:ahLst/>
          <a:cxnLst/>
          <a:rect l="0" t="0" r="0" b="0"/>
          <a:pathLst>
            <a:path>
              <a:moveTo>
                <a:pt x="0" y="17746"/>
              </a:moveTo>
              <a:lnTo>
                <a:pt x="530961" y="177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1515867" y="1496047"/>
        <a:ext cx="26548" cy="26548"/>
      </dsp:txXfrm>
    </dsp:sp>
    <dsp:sp modelId="{EEA1191F-3270-4055-854E-72F771C4C3DE}">
      <dsp:nvSpPr>
        <dsp:cNvPr id="0" name=""/>
        <dsp:cNvSpPr/>
      </dsp:nvSpPr>
      <dsp:spPr>
        <a:xfrm>
          <a:off x="589158" y="1042969"/>
          <a:ext cx="687020" cy="68702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FAE</a:t>
          </a:r>
        </a:p>
      </dsp:txBody>
      <dsp:txXfrm>
        <a:off x="689770" y="1143581"/>
        <a:ext cx="485796" cy="485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7228-0FEF-40BE-A08D-E8108F6A239E}">
      <dsp:nvSpPr>
        <dsp:cNvPr id="0" name=""/>
        <dsp:cNvSpPr/>
      </dsp:nvSpPr>
      <dsp:spPr>
        <a:xfrm>
          <a:off x="2173714" y="1304711"/>
          <a:ext cx="1631418" cy="163141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latin typeface="Lato" panose="020B0604020202020204" charset="-18"/>
            </a:rPr>
            <a:t>Właściwości fizyczne FAS</a:t>
          </a:r>
        </a:p>
      </dsp:txBody>
      <dsp:txXfrm>
        <a:off x="2412630" y="1543627"/>
        <a:ext cx="1153586" cy="1153586"/>
      </dsp:txXfrm>
    </dsp:sp>
    <dsp:sp modelId="{9D229C76-2BCC-4688-93BB-6A71E2C77363}">
      <dsp:nvSpPr>
        <dsp:cNvPr id="0" name=""/>
        <dsp:cNvSpPr/>
      </dsp:nvSpPr>
      <dsp:spPr>
        <a:xfrm rot="19041567">
          <a:off x="3520183" y="1373799"/>
          <a:ext cx="524174" cy="33050"/>
        </a:xfrm>
        <a:custGeom>
          <a:avLst/>
          <a:gdLst/>
          <a:ahLst/>
          <a:cxnLst/>
          <a:rect l="0" t="0" r="0" b="0"/>
          <a:pathLst>
            <a:path>
              <a:moveTo>
                <a:pt x="0" y="16525"/>
              </a:moveTo>
              <a:lnTo>
                <a:pt x="524174" y="16525"/>
              </a:lnTo>
            </a:path>
          </a:pathLst>
        </a:custGeom>
        <a:noFill/>
        <a:ln w="25400" cap="flat" cmpd="sng" algn="ctr">
          <a:solidFill>
            <a:schemeClr val="bg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769166" y="1377220"/>
        <a:ext cx="26208" cy="26208"/>
      </dsp:txXfrm>
    </dsp:sp>
    <dsp:sp modelId="{755A26AE-0B3D-4B1F-A081-ACA1985D23D6}">
      <dsp:nvSpPr>
        <dsp:cNvPr id="0" name=""/>
        <dsp:cNvSpPr/>
      </dsp:nvSpPr>
      <dsp:spPr>
        <a:xfrm>
          <a:off x="3813634" y="188564"/>
          <a:ext cx="1221205" cy="122120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Lato" panose="020B0604020202020204" charset="-18"/>
            </a:rPr>
            <a:t>Niska waga w stosunku do wieku</a:t>
          </a:r>
        </a:p>
      </dsp:txBody>
      <dsp:txXfrm>
        <a:off x="3992475" y="367405"/>
        <a:ext cx="863523" cy="863523"/>
      </dsp:txXfrm>
    </dsp:sp>
    <dsp:sp modelId="{360CB092-D474-4728-BBF6-D8D1C09BCCB0}">
      <dsp:nvSpPr>
        <dsp:cNvPr id="0" name=""/>
        <dsp:cNvSpPr/>
      </dsp:nvSpPr>
      <dsp:spPr>
        <a:xfrm rot="2281003">
          <a:off x="3590216" y="2727764"/>
          <a:ext cx="394488" cy="33050"/>
        </a:xfrm>
        <a:custGeom>
          <a:avLst/>
          <a:gdLst/>
          <a:ahLst/>
          <a:cxnLst/>
          <a:rect l="0" t="0" r="0" b="0"/>
          <a:pathLst>
            <a:path>
              <a:moveTo>
                <a:pt x="0" y="16525"/>
              </a:moveTo>
              <a:lnTo>
                <a:pt x="394488" y="16525"/>
              </a:lnTo>
            </a:path>
          </a:pathLst>
        </a:custGeom>
        <a:noFill/>
        <a:ln w="25400" cap="flat" cmpd="sng" algn="ctr">
          <a:solidFill>
            <a:schemeClr val="bg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777598" y="2734427"/>
        <a:ext cx="19724" cy="19724"/>
      </dsp:txXfrm>
    </dsp:sp>
    <dsp:sp modelId="{55E45CB2-A805-41EC-9FAB-E3FB834F1905}">
      <dsp:nvSpPr>
        <dsp:cNvPr id="0" name=""/>
        <dsp:cNvSpPr/>
      </dsp:nvSpPr>
      <dsp:spPr>
        <a:xfrm>
          <a:off x="3807042" y="2619895"/>
          <a:ext cx="1280237" cy="128023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Lato" panose="020B0604020202020204" charset="-18"/>
            </a:rPr>
            <a:t>Niska waga urodzeniowa</a:t>
          </a:r>
        </a:p>
      </dsp:txBody>
      <dsp:txXfrm>
        <a:off x="3994528" y="2807381"/>
        <a:ext cx="905265" cy="905265"/>
      </dsp:txXfrm>
    </dsp:sp>
    <dsp:sp modelId="{24317C92-D39A-438F-AA58-3E8517A2B646}">
      <dsp:nvSpPr>
        <dsp:cNvPr id="0" name=""/>
        <dsp:cNvSpPr/>
      </dsp:nvSpPr>
      <dsp:spPr>
        <a:xfrm rot="8665274">
          <a:off x="1789447" y="2750649"/>
          <a:ext cx="591785" cy="33050"/>
        </a:xfrm>
        <a:custGeom>
          <a:avLst/>
          <a:gdLst/>
          <a:ahLst/>
          <a:cxnLst/>
          <a:rect l="0" t="0" r="0" b="0"/>
          <a:pathLst>
            <a:path>
              <a:moveTo>
                <a:pt x="0" y="16525"/>
              </a:moveTo>
              <a:lnTo>
                <a:pt x="591785" y="16525"/>
              </a:lnTo>
            </a:path>
          </a:pathLst>
        </a:custGeom>
        <a:noFill/>
        <a:ln w="25400" cap="flat" cmpd="sng" algn="ctr">
          <a:solidFill>
            <a:schemeClr val="bg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2070545" y="2752380"/>
        <a:ext cx="29589" cy="29589"/>
      </dsp:txXfrm>
    </dsp:sp>
    <dsp:sp modelId="{FC9A643E-0198-4BE5-B6F2-8E56D674696A}">
      <dsp:nvSpPr>
        <dsp:cNvPr id="0" name=""/>
        <dsp:cNvSpPr/>
      </dsp:nvSpPr>
      <dsp:spPr>
        <a:xfrm>
          <a:off x="810720" y="2700883"/>
          <a:ext cx="1140413" cy="1140413"/>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Lato" panose="020B0604020202020204" charset="-18"/>
            </a:rPr>
            <a:t>Zaburzenia rozwojowe</a:t>
          </a:r>
        </a:p>
      </dsp:txBody>
      <dsp:txXfrm>
        <a:off x="977730" y="2867893"/>
        <a:ext cx="806393" cy="806393"/>
      </dsp:txXfrm>
    </dsp:sp>
    <dsp:sp modelId="{AB345100-03DB-4BEE-BEE2-95CA061B222A}">
      <dsp:nvSpPr>
        <dsp:cNvPr id="0" name=""/>
        <dsp:cNvSpPr/>
      </dsp:nvSpPr>
      <dsp:spPr>
        <a:xfrm rot="13020251">
          <a:off x="1900327" y="1466479"/>
          <a:ext cx="486689" cy="33050"/>
        </a:xfrm>
        <a:custGeom>
          <a:avLst/>
          <a:gdLst/>
          <a:ahLst/>
          <a:cxnLst/>
          <a:rect l="0" t="0" r="0" b="0"/>
          <a:pathLst>
            <a:path>
              <a:moveTo>
                <a:pt x="0" y="16525"/>
              </a:moveTo>
              <a:lnTo>
                <a:pt x="486689" y="16525"/>
              </a:lnTo>
            </a:path>
          </a:pathLst>
        </a:custGeom>
        <a:noFill/>
        <a:ln w="25400" cap="flat" cmpd="sng" algn="ctr">
          <a:solidFill>
            <a:schemeClr val="bg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2131504" y="1470836"/>
        <a:ext cx="24334" cy="24334"/>
      </dsp:txXfrm>
    </dsp:sp>
    <dsp:sp modelId="{1D3BB94E-A548-4331-9334-71AB3CDA0FF5}">
      <dsp:nvSpPr>
        <dsp:cNvPr id="0" name=""/>
        <dsp:cNvSpPr/>
      </dsp:nvSpPr>
      <dsp:spPr>
        <a:xfrm>
          <a:off x="1008735" y="498814"/>
          <a:ext cx="1045933" cy="1045933"/>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Lato" panose="020B0604020202020204" charset="-18"/>
            </a:rPr>
            <a:t>Niedobór wzrostu</a:t>
          </a:r>
        </a:p>
      </dsp:txBody>
      <dsp:txXfrm>
        <a:off x="1161908" y="651987"/>
        <a:ext cx="739587" cy="7395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38623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44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75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14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65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5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10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07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0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36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32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59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4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4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57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228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811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09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10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159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29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83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5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963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895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039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73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696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343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945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5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918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14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24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341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81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60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485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82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068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325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635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001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579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9811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04818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2686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1450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89069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8956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0102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01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7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21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36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arpa.p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62725"/>
            <a:ext cx="7140427"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sz="3200" dirty="0"/>
              <a:t>PŁODOWY ZESPÓŁ ALKOHOLOWY</a:t>
            </a:r>
            <a:endParaRPr sz="3200" dirty="0"/>
          </a:p>
        </p:txBody>
      </p:sp>
      <p:sp>
        <p:nvSpPr>
          <p:cNvPr id="3" name="Google Shape;88;p12">
            <a:extLst>
              <a:ext uri="{FF2B5EF4-FFF2-40B4-BE49-F238E27FC236}">
                <a16:creationId xmlns:a16="http://schemas.microsoft.com/office/drawing/2014/main" id="{679B7F16-399B-4FE4-BDAD-6F362C3676B6}"/>
              </a:ext>
            </a:extLst>
          </p:cNvPr>
          <p:cNvSpPr txBox="1">
            <a:spLocks/>
          </p:cNvSpPr>
          <p:nvPr/>
        </p:nvSpPr>
        <p:spPr>
          <a:xfrm>
            <a:off x="645225" y="1220975"/>
            <a:ext cx="673650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9pPr>
          </a:lstStyle>
          <a:p>
            <a:r>
              <a:rPr lang="pl-PL" sz="7200" dirty="0"/>
              <a:t>FAS</a:t>
            </a:r>
          </a:p>
        </p:txBody>
      </p:sp>
      <p:pic>
        <p:nvPicPr>
          <p:cNvPr id="2" name="Obraz 4">
            <a:extLst>
              <a:ext uri="{FF2B5EF4-FFF2-40B4-BE49-F238E27FC236}">
                <a16:creationId xmlns:a16="http://schemas.microsoft.com/office/drawing/2014/main" id="{7E7F93EA-FB3F-4DB0-8B3C-9F50D5754AB1}"/>
              </a:ext>
            </a:extLst>
          </p:cNvPr>
          <p:cNvPicPr>
            <a:picLocks noChangeAspect="1"/>
          </p:cNvPicPr>
          <p:nvPr/>
        </p:nvPicPr>
        <p:blipFill>
          <a:blip r:embed="rId3">
            <a:lum/>
            <a:alphaModFix/>
          </a:blip>
          <a:srcRect/>
          <a:stretch>
            <a:fillRect/>
          </a:stretch>
        </p:blipFill>
        <p:spPr>
          <a:xfrm>
            <a:off x="6745157" y="4084924"/>
            <a:ext cx="2241061" cy="9007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Pojęcia"/>
          <p:cNvSpPr txBox="1">
            <a:spLocks noGrp="1"/>
          </p:cNvSpPr>
          <p:nvPr>
            <p:ph type="body" idx="4294967295"/>
          </p:nvPr>
        </p:nvSpPr>
        <p:spPr>
          <a:xfrm>
            <a:off x="465451" y="261974"/>
            <a:ext cx="8015124" cy="820993"/>
          </a:xfrm>
          <a:prstGeom prst="rect">
            <a:avLst/>
          </a:prstGeom>
        </p:spPr>
        <p:txBody>
          <a:bodyPr spcFirstLastPara="1" wrap="square" lIns="91425" tIns="91425" rIns="91425" bIns="91425" anchor="t" anchorCtr="0">
            <a:noAutofit/>
          </a:bodyPr>
          <a:lstStyle/>
          <a:p>
            <a:pPr marL="0" indent="0">
              <a:buNone/>
            </a:pPr>
            <a:r>
              <a:rPr lang="pl-PL" b="1" cap="all" dirty="0"/>
              <a:t>POJĘCIA</a:t>
            </a:r>
            <a:endParaRPr lang="pl-PL" cap="all" dirty="0"/>
          </a:p>
        </p:txBody>
      </p:sp>
      <p:sp>
        <p:nvSpPr>
          <p:cNvPr id="2" name="Źródło">
            <a:extLst>
              <a:ext uri="{FF2B5EF4-FFF2-40B4-BE49-F238E27FC236}">
                <a16:creationId xmlns:a16="http://schemas.microsoft.com/office/drawing/2014/main" id="{C3F6338B-E5B7-40CA-B353-023315F9B1A6}"/>
              </a:ext>
            </a:extLst>
          </p:cNvPr>
          <p:cNvSpPr/>
          <p:nvPr/>
        </p:nvSpPr>
        <p:spPr>
          <a:xfrm>
            <a:off x="465447"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P. Raczyński, Materiały Informacyjne o Płodowym Zespole Alkoholowym dla lekarzy, Warszawa 2007.</a:t>
            </a:r>
          </a:p>
        </p:txBody>
      </p:sp>
      <p:sp>
        <p:nvSpPr>
          <p:cNvPr id="34" name="Tekst 5">
            <a:extLst>
              <a:ext uri="{FF2B5EF4-FFF2-40B4-BE49-F238E27FC236}">
                <a16:creationId xmlns:a16="http://schemas.microsoft.com/office/drawing/2014/main" id="{AD47AD58-64F3-456D-B66A-FA0A0FFAF014}"/>
              </a:ext>
            </a:extLst>
          </p:cNvPr>
          <p:cNvSpPr txBox="1">
            <a:spLocks/>
          </p:cNvSpPr>
          <p:nvPr/>
        </p:nvSpPr>
        <p:spPr>
          <a:xfrm>
            <a:off x="2052075" y="4099837"/>
            <a:ext cx="6127663" cy="5432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spcAft>
                <a:spcPts val="1200"/>
              </a:spcAft>
              <a:buNone/>
            </a:pPr>
            <a:r>
              <a:rPr lang="pl-PL" sz="1200" dirty="0"/>
              <a:t>Alkoholowy Efekt Płodowy, będący odmianą FAS-u bez charakterystycznych cech tego zespołu.</a:t>
            </a:r>
          </a:p>
        </p:txBody>
      </p:sp>
      <p:sp>
        <p:nvSpPr>
          <p:cNvPr id="33" name="Tekst 4">
            <a:extLst>
              <a:ext uri="{FF2B5EF4-FFF2-40B4-BE49-F238E27FC236}">
                <a16:creationId xmlns:a16="http://schemas.microsoft.com/office/drawing/2014/main" id="{4B686DC7-8719-4C8B-8763-3F69D0A1D8EE}"/>
              </a:ext>
            </a:extLst>
          </p:cNvPr>
          <p:cNvSpPr txBox="1">
            <a:spLocks/>
          </p:cNvSpPr>
          <p:nvPr/>
        </p:nvSpPr>
        <p:spPr>
          <a:xfrm>
            <a:off x="2052075" y="3264175"/>
            <a:ext cx="6140949" cy="6247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spcAft>
                <a:spcPts val="1200"/>
              </a:spcAft>
              <a:buNone/>
            </a:pPr>
            <a:r>
              <a:rPr lang="pl-PL" sz="1200" dirty="0"/>
              <a:t>Poalkoholowy Defekt Urodzeniowy, określający fizyczne anomalie wynikające z potwierdzonej prenatalnej ekspozycji na alkohol, m.in. uszkodzenie serca, budowy szkieletu, zaburzenia widzenia i słyszenia.</a:t>
            </a:r>
          </a:p>
        </p:txBody>
      </p:sp>
      <p:sp>
        <p:nvSpPr>
          <p:cNvPr id="32" name="Tekst 3">
            <a:extLst>
              <a:ext uri="{FF2B5EF4-FFF2-40B4-BE49-F238E27FC236}">
                <a16:creationId xmlns:a16="http://schemas.microsoft.com/office/drawing/2014/main" id="{AD73FD0F-E9FA-4762-A1C4-0DE5AC697593}"/>
              </a:ext>
            </a:extLst>
          </p:cNvPr>
          <p:cNvSpPr txBox="1">
            <a:spLocks/>
          </p:cNvSpPr>
          <p:nvPr/>
        </p:nvSpPr>
        <p:spPr>
          <a:xfrm>
            <a:off x="2052075" y="2598101"/>
            <a:ext cx="6140949" cy="525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spcAft>
                <a:spcPts val="1200"/>
              </a:spcAft>
              <a:buNone/>
            </a:pPr>
            <a:r>
              <a:rPr lang="pl-PL" sz="1200" dirty="0"/>
              <a:t>Zaburzenia </a:t>
            </a:r>
            <a:r>
              <a:rPr lang="pl-PL" sz="1200" dirty="0" err="1"/>
              <a:t>neurorozwojowe</a:t>
            </a:r>
            <a:r>
              <a:rPr lang="pl-PL" sz="1200" dirty="0"/>
              <a:t> związane z potwierdzonym działaniem alkoholu w okresie prenatalnym.</a:t>
            </a:r>
          </a:p>
        </p:txBody>
      </p:sp>
      <p:sp>
        <p:nvSpPr>
          <p:cNvPr id="31" name="Tekst 2">
            <a:extLst>
              <a:ext uri="{FF2B5EF4-FFF2-40B4-BE49-F238E27FC236}">
                <a16:creationId xmlns:a16="http://schemas.microsoft.com/office/drawing/2014/main" id="{D8EAC0DD-7165-4EAA-83FE-0E8D19A9B834}"/>
              </a:ext>
            </a:extLst>
          </p:cNvPr>
          <p:cNvSpPr txBox="1">
            <a:spLocks/>
          </p:cNvSpPr>
          <p:nvPr/>
        </p:nvSpPr>
        <p:spPr>
          <a:xfrm>
            <a:off x="2052075" y="1858945"/>
            <a:ext cx="6140949" cy="477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spcAft>
                <a:spcPts val="1200"/>
              </a:spcAft>
              <a:buNone/>
            </a:pPr>
            <a:r>
              <a:rPr lang="pl-PL" sz="1100" dirty="0"/>
              <a:t>Częściowy FAS, odnoszący się do niektórych spośród fizycznych objawów FAS-u, mający związek z problemami z nauką i zachowaniem, wskazujący na uszkodzenia centralnego układu nerwowego.</a:t>
            </a:r>
          </a:p>
        </p:txBody>
      </p:sp>
      <p:sp>
        <p:nvSpPr>
          <p:cNvPr id="26" name="Tekst 1">
            <a:extLst>
              <a:ext uri="{FF2B5EF4-FFF2-40B4-BE49-F238E27FC236}">
                <a16:creationId xmlns:a16="http://schemas.microsoft.com/office/drawing/2014/main" id="{B0730D4D-C577-41CB-816B-9673EBD7690A}"/>
              </a:ext>
            </a:extLst>
          </p:cNvPr>
          <p:cNvSpPr txBox="1">
            <a:spLocks/>
          </p:cNvSpPr>
          <p:nvPr/>
        </p:nvSpPr>
        <p:spPr>
          <a:xfrm>
            <a:off x="2052075" y="1123618"/>
            <a:ext cx="6140949" cy="5170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spcAft>
                <a:spcPts val="1200"/>
              </a:spcAft>
              <a:buNone/>
            </a:pPr>
            <a:r>
              <a:rPr lang="pl-PL" sz="1200" dirty="0"/>
              <a:t>Płodowy Zespół Alkoholowy – specyficzne, wrodzone upośledzenie rozwoju spowodowane prenatalną ekspozycją na alkohol.</a:t>
            </a:r>
          </a:p>
        </p:txBody>
      </p:sp>
      <p:sp>
        <p:nvSpPr>
          <p:cNvPr id="83" name="Kontur 5">
            <a:extLst>
              <a:ext uri="{FF2B5EF4-FFF2-40B4-BE49-F238E27FC236}">
                <a16:creationId xmlns:a16="http://schemas.microsoft.com/office/drawing/2014/main" id="{AE60F7E6-C9F7-4E30-8233-3A6261EB9F82}"/>
              </a:ext>
            </a:extLst>
          </p:cNvPr>
          <p:cNvSpPr/>
          <p:nvPr/>
        </p:nvSpPr>
        <p:spPr>
          <a:xfrm>
            <a:off x="2052071" y="4068994"/>
            <a:ext cx="6428504" cy="617918"/>
          </a:xfrm>
          <a:custGeom>
            <a:avLst/>
            <a:gdLst>
              <a:gd name="connsiteX0" fmla="*/ 0 w 6428504"/>
              <a:gd name="connsiteY0" fmla="*/ 0 h 617918"/>
              <a:gd name="connsiteX1" fmla="*/ 4841876 w 6428504"/>
              <a:gd name="connsiteY1" fmla="*/ 0 h 617918"/>
              <a:gd name="connsiteX2" fmla="*/ 5317991 w 6428504"/>
              <a:gd name="connsiteY2" fmla="*/ 0 h 617918"/>
              <a:gd name="connsiteX3" fmla="*/ 6120172 w 6428504"/>
              <a:gd name="connsiteY3" fmla="*/ 0 h 617918"/>
              <a:gd name="connsiteX4" fmla="*/ 6120172 w 6428504"/>
              <a:gd name="connsiteY4" fmla="*/ 54 h 617918"/>
              <a:gd name="connsiteX5" fmla="*/ 6150736 w 6428504"/>
              <a:gd name="connsiteY5" fmla="*/ 1595 h 617918"/>
              <a:gd name="connsiteX6" fmla="*/ 6428504 w 6428504"/>
              <a:gd name="connsiteY6" fmla="*/ 308959 h 617918"/>
              <a:gd name="connsiteX7" fmla="*/ 6150736 w 6428504"/>
              <a:gd name="connsiteY7" fmla="*/ 616323 h 617918"/>
              <a:gd name="connsiteX8" fmla="*/ 6120172 w 6428504"/>
              <a:gd name="connsiteY8" fmla="*/ 617864 h 617918"/>
              <a:gd name="connsiteX9" fmla="*/ 6120172 w 6428504"/>
              <a:gd name="connsiteY9" fmla="*/ 617917 h 617918"/>
              <a:gd name="connsiteX10" fmla="*/ 6119114 w 6428504"/>
              <a:gd name="connsiteY10" fmla="*/ 617917 h 617918"/>
              <a:gd name="connsiteX11" fmla="*/ 6119101 w 6428504"/>
              <a:gd name="connsiteY11" fmla="*/ 617918 h 617918"/>
              <a:gd name="connsiteX12" fmla="*/ 5809698 w 6428504"/>
              <a:gd name="connsiteY12" fmla="*/ 617918 h 617918"/>
              <a:gd name="connsiteX13" fmla="*/ 5809698 w 6428504"/>
              <a:gd name="connsiteY13" fmla="*/ 617917 h 617918"/>
              <a:gd name="connsiteX14" fmla="*/ 4841876 w 6428504"/>
              <a:gd name="connsiteY14" fmla="*/ 617917 h 617918"/>
              <a:gd name="connsiteX15" fmla="*/ 4841876 w 6428504"/>
              <a:gd name="connsiteY15" fmla="*/ 616543 h 617918"/>
              <a:gd name="connsiteX16" fmla="*/ 0 w 6428504"/>
              <a:gd name="connsiteY16" fmla="*/ 616543 h 617918"/>
              <a:gd name="connsiteX17" fmla="*/ 0 w 6428504"/>
              <a:gd name="connsiteY17" fmla="*/ 581093 h 617918"/>
              <a:gd name="connsiteX18" fmla="*/ 471673 w 6428504"/>
              <a:gd name="connsiteY18" fmla="*/ 581093 h 617918"/>
              <a:gd name="connsiteX19" fmla="*/ 3970189 w 6428504"/>
              <a:gd name="connsiteY19" fmla="*/ 581093 h 617918"/>
              <a:gd name="connsiteX20" fmla="*/ 3970189 w 6428504"/>
              <a:gd name="connsiteY20" fmla="*/ 582312 h 617918"/>
              <a:gd name="connsiteX21" fmla="*/ 4828630 w 6428504"/>
              <a:gd name="connsiteY21" fmla="*/ 582312 h 617918"/>
              <a:gd name="connsiteX22" fmla="*/ 4828630 w 6428504"/>
              <a:gd name="connsiteY22" fmla="*/ 582313 h 617918"/>
              <a:gd name="connsiteX23" fmla="*/ 5103065 w 6428504"/>
              <a:gd name="connsiteY23" fmla="*/ 582313 h 617918"/>
              <a:gd name="connsiteX24" fmla="*/ 5103077 w 6428504"/>
              <a:gd name="connsiteY24" fmla="*/ 582312 h 617918"/>
              <a:gd name="connsiteX25" fmla="*/ 5104015 w 6428504"/>
              <a:gd name="connsiteY25" fmla="*/ 582312 h 617918"/>
              <a:gd name="connsiteX26" fmla="*/ 5835923 w 6428504"/>
              <a:gd name="connsiteY26" fmla="*/ 582312 h 617918"/>
              <a:gd name="connsiteX27" fmla="*/ 5835923 w 6428504"/>
              <a:gd name="connsiteY27" fmla="*/ 582313 h 617918"/>
              <a:gd name="connsiteX28" fmla="*/ 6110358 w 6428504"/>
              <a:gd name="connsiteY28" fmla="*/ 582313 h 617918"/>
              <a:gd name="connsiteX29" fmla="*/ 6110370 w 6428504"/>
              <a:gd name="connsiteY29" fmla="*/ 582312 h 617918"/>
              <a:gd name="connsiteX30" fmla="*/ 6111308 w 6428504"/>
              <a:gd name="connsiteY30" fmla="*/ 582312 h 617918"/>
              <a:gd name="connsiteX31" fmla="*/ 6111308 w 6428504"/>
              <a:gd name="connsiteY31" fmla="*/ 582265 h 617918"/>
              <a:gd name="connsiteX32" fmla="*/ 6138418 w 6428504"/>
              <a:gd name="connsiteY32" fmla="*/ 580898 h 617918"/>
              <a:gd name="connsiteX33" fmla="*/ 6384793 w 6428504"/>
              <a:gd name="connsiteY33" fmla="*/ 308272 h 617918"/>
              <a:gd name="connsiteX34" fmla="*/ 6138418 w 6428504"/>
              <a:gd name="connsiteY34" fmla="*/ 35646 h 617918"/>
              <a:gd name="connsiteX35" fmla="*/ 6111308 w 6428504"/>
              <a:gd name="connsiteY35" fmla="*/ 34279 h 617918"/>
              <a:gd name="connsiteX36" fmla="*/ 6111308 w 6428504"/>
              <a:gd name="connsiteY36" fmla="*/ 34231 h 617918"/>
              <a:gd name="connsiteX37" fmla="*/ 5188637 w 6428504"/>
              <a:gd name="connsiteY37" fmla="*/ 34231 h 617918"/>
              <a:gd name="connsiteX38" fmla="*/ 5104015 w 6428504"/>
              <a:gd name="connsiteY38" fmla="*/ 34231 h 617918"/>
              <a:gd name="connsiteX39" fmla="*/ 4977482 w 6428504"/>
              <a:gd name="connsiteY39" fmla="*/ 34231 h 617918"/>
              <a:gd name="connsiteX40" fmla="*/ 4181344 w 6428504"/>
              <a:gd name="connsiteY40" fmla="*/ 34231 h 617918"/>
              <a:gd name="connsiteX41" fmla="*/ 3970189 w 6428504"/>
              <a:gd name="connsiteY41" fmla="*/ 34231 h 617918"/>
              <a:gd name="connsiteX42" fmla="*/ 471673 w 6428504"/>
              <a:gd name="connsiteY42" fmla="*/ 34231 h 617918"/>
              <a:gd name="connsiteX43" fmla="*/ 0 w 6428504"/>
              <a:gd name="connsiteY43" fmla="*/ 34231 h 6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28504" h="617918">
                <a:moveTo>
                  <a:pt x="0" y="0"/>
                </a:moveTo>
                <a:lnTo>
                  <a:pt x="4841876" y="0"/>
                </a:lnTo>
                <a:lnTo>
                  <a:pt x="5317991" y="0"/>
                </a:lnTo>
                <a:lnTo>
                  <a:pt x="6120172" y="0"/>
                </a:lnTo>
                <a:lnTo>
                  <a:pt x="6120172" y="54"/>
                </a:lnTo>
                <a:lnTo>
                  <a:pt x="6150736" y="1595"/>
                </a:lnTo>
                <a:cubicBezTo>
                  <a:pt x="6306754" y="17417"/>
                  <a:pt x="6428504" y="148991"/>
                  <a:pt x="6428504" y="308959"/>
                </a:cubicBezTo>
                <a:cubicBezTo>
                  <a:pt x="6428504" y="468928"/>
                  <a:pt x="6306754" y="600501"/>
                  <a:pt x="6150736" y="616323"/>
                </a:cubicBezTo>
                <a:lnTo>
                  <a:pt x="6120172" y="617864"/>
                </a:lnTo>
                <a:lnTo>
                  <a:pt x="6120172" y="617917"/>
                </a:lnTo>
                <a:lnTo>
                  <a:pt x="6119114" y="617917"/>
                </a:lnTo>
                <a:lnTo>
                  <a:pt x="6119101" y="617918"/>
                </a:lnTo>
                <a:lnTo>
                  <a:pt x="5809698" y="617918"/>
                </a:lnTo>
                <a:lnTo>
                  <a:pt x="5809698" y="617917"/>
                </a:lnTo>
                <a:lnTo>
                  <a:pt x="4841876" y="617917"/>
                </a:lnTo>
                <a:lnTo>
                  <a:pt x="4841876" y="616543"/>
                </a:lnTo>
                <a:lnTo>
                  <a:pt x="0" y="616543"/>
                </a:lnTo>
                <a:lnTo>
                  <a:pt x="0" y="581093"/>
                </a:lnTo>
                <a:lnTo>
                  <a:pt x="471673" y="581093"/>
                </a:lnTo>
                <a:lnTo>
                  <a:pt x="3970189" y="581093"/>
                </a:lnTo>
                <a:lnTo>
                  <a:pt x="3970189" y="582312"/>
                </a:lnTo>
                <a:lnTo>
                  <a:pt x="4828630" y="582312"/>
                </a:lnTo>
                <a:lnTo>
                  <a:pt x="4828630" y="582313"/>
                </a:lnTo>
                <a:lnTo>
                  <a:pt x="5103065" y="582313"/>
                </a:lnTo>
                <a:lnTo>
                  <a:pt x="5103077" y="582312"/>
                </a:lnTo>
                <a:lnTo>
                  <a:pt x="5104015" y="582312"/>
                </a:lnTo>
                <a:lnTo>
                  <a:pt x="5835923" y="582312"/>
                </a:lnTo>
                <a:lnTo>
                  <a:pt x="5835923" y="582313"/>
                </a:lnTo>
                <a:lnTo>
                  <a:pt x="6110358" y="582313"/>
                </a:lnTo>
                <a:lnTo>
                  <a:pt x="6110370" y="582312"/>
                </a:lnTo>
                <a:lnTo>
                  <a:pt x="6111308" y="582312"/>
                </a:lnTo>
                <a:lnTo>
                  <a:pt x="6111308" y="582265"/>
                </a:lnTo>
                <a:lnTo>
                  <a:pt x="6138418" y="580898"/>
                </a:lnTo>
                <a:cubicBezTo>
                  <a:pt x="6276803" y="566865"/>
                  <a:pt x="6384793" y="450162"/>
                  <a:pt x="6384793" y="308272"/>
                </a:cubicBezTo>
                <a:cubicBezTo>
                  <a:pt x="6384793" y="166383"/>
                  <a:pt x="6276803" y="49680"/>
                  <a:pt x="6138418" y="35646"/>
                </a:cubicBezTo>
                <a:lnTo>
                  <a:pt x="6111308" y="34279"/>
                </a:lnTo>
                <a:lnTo>
                  <a:pt x="6111308" y="34231"/>
                </a:lnTo>
                <a:lnTo>
                  <a:pt x="5188637" y="34231"/>
                </a:lnTo>
                <a:lnTo>
                  <a:pt x="5104015" y="34231"/>
                </a:lnTo>
                <a:lnTo>
                  <a:pt x="4977482" y="34231"/>
                </a:lnTo>
                <a:lnTo>
                  <a:pt x="4181344" y="34231"/>
                </a:lnTo>
                <a:lnTo>
                  <a:pt x="3970189" y="34231"/>
                </a:lnTo>
                <a:lnTo>
                  <a:pt x="471673" y="34231"/>
                </a:lnTo>
                <a:lnTo>
                  <a:pt x="0" y="34231"/>
                </a:lnTo>
                <a:close/>
              </a:path>
            </a:pathLst>
          </a:custGeom>
          <a:solidFill>
            <a:srgbClr val="1964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82" name="Kontur 4">
            <a:extLst>
              <a:ext uri="{FF2B5EF4-FFF2-40B4-BE49-F238E27FC236}">
                <a16:creationId xmlns:a16="http://schemas.microsoft.com/office/drawing/2014/main" id="{F8A33ECA-4AC4-4A45-82DF-2A5E02F65C54}"/>
              </a:ext>
            </a:extLst>
          </p:cNvPr>
          <p:cNvSpPr/>
          <p:nvPr/>
        </p:nvSpPr>
        <p:spPr>
          <a:xfrm>
            <a:off x="1981200" y="3316564"/>
            <a:ext cx="6499375" cy="624730"/>
          </a:xfrm>
          <a:custGeom>
            <a:avLst/>
            <a:gdLst>
              <a:gd name="connsiteX0" fmla="*/ 0 w 6428504"/>
              <a:gd name="connsiteY0" fmla="*/ 0 h 617918"/>
              <a:gd name="connsiteX1" fmla="*/ 4841876 w 6428504"/>
              <a:gd name="connsiteY1" fmla="*/ 0 h 617918"/>
              <a:gd name="connsiteX2" fmla="*/ 5317991 w 6428504"/>
              <a:gd name="connsiteY2" fmla="*/ 0 h 617918"/>
              <a:gd name="connsiteX3" fmla="*/ 6120172 w 6428504"/>
              <a:gd name="connsiteY3" fmla="*/ 0 h 617918"/>
              <a:gd name="connsiteX4" fmla="*/ 6120172 w 6428504"/>
              <a:gd name="connsiteY4" fmla="*/ 54 h 617918"/>
              <a:gd name="connsiteX5" fmla="*/ 6150736 w 6428504"/>
              <a:gd name="connsiteY5" fmla="*/ 1595 h 617918"/>
              <a:gd name="connsiteX6" fmla="*/ 6428504 w 6428504"/>
              <a:gd name="connsiteY6" fmla="*/ 308959 h 617918"/>
              <a:gd name="connsiteX7" fmla="*/ 6150736 w 6428504"/>
              <a:gd name="connsiteY7" fmla="*/ 616323 h 617918"/>
              <a:gd name="connsiteX8" fmla="*/ 6120172 w 6428504"/>
              <a:gd name="connsiteY8" fmla="*/ 617864 h 617918"/>
              <a:gd name="connsiteX9" fmla="*/ 6120172 w 6428504"/>
              <a:gd name="connsiteY9" fmla="*/ 617917 h 617918"/>
              <a:gd name="connsiteX10" fmla="*/ 6119114 w 6428504"/>
              <a:gd name="connsiteY10" fmla="*/ 617917 h 617918"/>
              <a:gd name="connsiteX11" fmla="*/ 6119101 w 6428504"/>
              <a:gd name="connsiteY11" fmla="*/ 617918 h 617918"/>
              <a:gd name="connsiteX12" fmla="*/ 5809698 w 6428504"/>
              <a:gd name="connsiteY12" fmla="*/ 617918 h 617918"/>
              <a:gd name="connsiteX13" fmla="*/ 5809698 w 6428504"/>
              <a:gd name="connsiteY13" fmla="*/ 617917 h 617918"/>
              <a:gd name="connsiteX14" fmla="*/ 4841876 w 6428504"/>
              <a:gd name="connsiteY14" fmla="*/ 617917 h 617918"/>
              <a:gd name="connsiteX15" fmla="*/ 4841876 w 6428504"/>
              <a:gd name="connsiteY15" fmla="*/ 616543 h 617918"/>
              <a:gd name="connsiteX16" fmla="*/ 0 w 6428504"/>
              <a:gd name="connsiteY16" fmla="*/ 616543 h 617918"/>
              <a:gd name="connsiteX17" fmla="*/ 0 w 6428504"/>
              <a:gd name="connsiteY17" fmla="*/ 581093 h 617918"/>
              <a:gd name="connsiteX18" fmla="*/ 471673 w 6428504"/>
              <a:gd name="connsiteY18" fmla="*/ 581093 h 617918"/>
              <a:gd name="connsiteX19" fmla="*/ 3970189 w 6428504"/>
              <a:gd name="connsiteY19" fmla="*/ 581093 h 617918"/>
              <a:gd name="connsiteX20" fmla="*/ 3970189 w 6428504"/>
              <a:gd name="connsiteY20" fmla="*/ 582312 h 617918"/>
              <a:gd name="connsiteX21" fmla="*/ 4828630 w 6428504"/>
              <a:gd name="connsiteY21" fmla="*/ 582312 h 617918"/>
              <a:gd name="connsiteX22" fmla="*/ 4828630 w 6428504"/>
              <a:gd name="connsiteY22" fmla="*/ 582313 h 617918"/>
              <a:gd name="connsiteX23" fmla="*/ 5103065 w 6428504"/>
              <a:gd name="connsiteY23" fmla="*/ 582313 h 617918"/>
              <a:gd name="connsiteX24" fmla="*/ 5103077 w 6428504"/>
              <a:gd name="connsiteY24" fmla="*/ 582312 h 617918"/>
              <a:gd name="connsiteX25" fmla="*/ 5104015 w 6428504"/>
              <a:gd name="connsiteY25" fmla="*/ 582312 h 617918"/>
              <a:gd name="connsiteX26" fmla="*/ 5835923 w 6428504"/>
              <a:gd name="connsiteY26" fmla="*/ 582312 h 617918"/>
              <a:gd name="connsiteX27" fmla="*/ 5835923 w 6428504"/>
              <a:gd name="connsiteY27" fmla="*/ 582313 h 617918"/>
              <a:gd name="connsiteX28" fmla="*/ 6110358 w 6428504"/>
              <a:gd name="connsiteY28" fmla="*/ 582313 h 617918"/>
              <a:gd name="connsiteX29" fmla="*/ 6110370 w 6428504"/>
              <a:gd name="connsiteY29" fmla="*/ 582312 h 617918"/>
              <a:gd name="connsiteX30" fmla="*/ 6111308 w 6428504"/>
              <a:gd name="connsiteY30" fmla="*/ 582312 h 617918"/>
              <a:gd name="connsiteX31" fmla="*/ 6111308 w 6428504"/>
              <a:gd name="connsiteY31" fmla="*/ 582265 h 617918"/>
              <a:gd name="connsiteX32" fmla="*/ 6138418 w 6428504"/>
              <a:gd name="connsiteY32" fmla="*/ 580898 h 617918"/>
              <a:gd name="connsiteX33" fmla="*/ 6384793 w 6428504"/>
              <a:gd name="connsiteY33" fmla="*/ 308272 h 617918"/>
              <a:gd name="connsiteX34" fmla="*/ 6138418 w 6428504"/>
              <a:gd name="connsiteY34" fmla="*/ 35646 h 617918"/>
              <a:gd name="connsiteX35" fmla="*/ 6111308 w 6428504"/>
              <a:gd name="connsiteY35" fmla="*/ 34279 h 617918"/>
              <a:gd name="connsiteX36" fmla="*/ 6111308 w 6428504"/>
              <a:gd name="connsiteY36" fmla="*/ 34231 h 617918"/>
              <a:gd name="connsiteX37" fmla="*/ 5188637 w 6428504"/>
              <a:gd name="connsiteY37" fmla="*/ 34231 h 617918"/>
              <a:gd name="connsiteX38" fmla="*/ 5104015 w 6428504"/>
              <a:gd name="connsiteY38" fmla="*/ 34231 h 617918"/>
              <a:gd name="connsiteX39" fmla="*/ 4977482 w 6428504"/>
              <a:gd name="connsiteY39" fmla="*/ 34231 h 617918"/>
              <a:gd name="connsiteX40" fmla="*/ 4181344 w 6428504"/>
              <a:gd name="connsiteY40" fmla="*/ 34231 h 617918"/>
              <a:gd name="connsiteX41" fmla="*/ 3970189 w 6428504"/>
              <a:gd name="connsiteY41" fmla="*/ 34231 h 617918"/>
              <a:gd name="connsiteX42" fmla="*/ 471673 w 6428504"/>
              <a:gd name="connsiteY42" fmla="*/ 34231 h 617918"/>
              <a:gd name="connsiteX43" fmla="*/ 0 w 6428504"/>
              <a:gd name="connsiteY43" fmla="*/ 34231 h 6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28504" h="617918">
                <a:moveTo>
                  <a:pt x="0" y="0"/>
                </a:moveTo>
                <a:lnTo>
                  <a:pt x="4841876" y="0"/>
                </a:lnTo>
                <a:lnTo>
                  <a:pt x="5317991" y="0"/>
                </a:lnTo>
                <a:lnTo>
                  <a:pt x="6120172" y="0"/>
                </a:lnTo>
                <a:lnTo>
                  <a:pt x="6120172" y="54"/>
                </a:lnTo>
                <a:lnTo>
                  <a:pt x="6150736" y="1595"/>
                </a:lnTo>
                <a:cubicBezTo>
                  <a:pt x="6306754" y="17417"/>
                  <a:pt x="6428504" y="148991"/>
                  <a:pt x="6428504" y="308959"/>
                </a:cubicBezTo>
                <a:cubicBezTo>
                  <a:pt x="6428504" y="468928"/>
                  <a:pt x="6306754" y="600501"/>
                  <a:pt x="6150736" y="616323"/>
                </a:cubicBezTo>
                <a:lnTo>
                  <a:pt x="6120172" y="617864"/>
                </a:lnTo>
                <a:lnTo>
                  <a:pt x="6120172" y="617917"/>
                </a:lnTo>
                <a:lnTo>
                  <a:pt x="6119114" y="617917"/>
                </a:lnTo>
                <a:lnTo>
                  <a:pt x="6119101" y="617918"/>
                </a:lnTo>
                <a:lnTo>
                  <a:pt x="5809698" y="617918"/>
                </a:lnTo>
                <a:lnTo>
                  <a:pt x="5809698" y="617917"/>
                </a:lnTo>
                <a:lnTo>
                  <a:pt x="4841876" y="617917"/>
                </a:lnTo>
                <a:lnTo>
                  <a:pt x="4841876" y="616543"/>
                </a:lnTo>
                <a:lnTo>
                  <a:pt x="0" y="616543"/>
                </a:lnTo>
                <a:lnTo>
                  <a:pt x="0" y="581093"/>
                </a:lnTo>
                <a:lnTo>
                  <a:pt x="471673" y="581093"/>
                </a:lnTo>
                <a:lnTo>
                  <a:pt x="3970189" y="581093"/>
                </a:lnTo>
                <a:lnTo>
                  <a:pt x="3970189" y="582312"/>
                </a:lnTo>
                <a:lnTo>
                  <a:pt x="4828630" y="582312"/>
                </a:lnTo>
                <a:lnTo>
                  <a:pt x="4828630" y="582313"/>
                </a:lnTo>
                <a:lnTo>
                  <a:pt x="5103065" y="582313"/>
                </a:lnTo>
                <a:lnTo>
                  <a:pt x="5103077" y="582312"/>
                </a:lnTo>
                <a:lnTo>
                  <a:pt x="5104015" y="582312"/>
                </a:lnTo>
                <a:lnTo>
                  <a:pt x="5835923" y="582312"/>
                </a:lnTo>
                <a:lnTo>
                  <a:pt x="5835923" y="582313"/>
                </a:lnTo>
                <a:lnTo>
                  <a:pt x="6110358" y="582313"/>
                </a:lnTo>
                <a:lnTo>
                  <a:pt x="6110370" y="582312"/>
                </a:lnTo>
                <a:lnTo>
                  <a:pt x="6111308" y="582312"/>
                </a:lnTo>
                <a:lnTo>
                  <a:pt x="6111308" y="582265"/>
                </a:lnTo>
                <a:lnTo>
                  <a:pt x="6138418" y="580898"/>
                </a:lnTo>
                <a:cubicBezTo>
                  <a:pt x="6276803" y="566865"/>
                  <a:pt x="6384793" y="450162"/>
                  <a:pt x="6384793" y="308272"/>
                </a:cubicBezTo>
                <a:cubicBezTo>
                  <a:pt x="6384793" y="166383"/>
                  <a:pt x="6276803" y="49680"/>
                  <a:pt x="6138418" y="35646"/>
                </a:cubicBezTo>
                <a:lnTo>
                  <a:pt x="6111308" y="34279"/>
                </a:lnTo>
                <a:lnTo>
                  <a:pt x="6111308" y="34231"/>
                </a:lnTo>
                <a:lnTo>
                  <a:pt x="5188637" y="34231"/>
                </a:lnTo>
                <a:lnTo>
                  <a:pt x="5104015" y="34231"/>
                </a:lnTo>
                <a:lnTo>
                  <a:pt x="4977482" y="34231"/>
                </a:lnTo>
                <a:lnTo>
                  <a:pt x="4181344" y="34231"/>
                </a:lnTo>
                <a:lnTo>
                  <a:pt x="3970189" y="34231"/>
                </a:lnTo>
                <a:lnTo>
                  <a:pt x="471673" y="34231"/>
                </a:lnTo>
                <a:lnTo>
                  <a:pt x="0" y="34231"/>
                </a:lnTo>
                <a:close/>
              </a:path>
            </a:pathLst>
          </a:custGeom>
          <a:solidFill>
            <a:srgbClr val="037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81" name="Kontur 3">
            <a:extLst>
              <a:ext uri="{FF2B5EF4-FFF2-40B4-BE49-F238E27FC236}">
                <a16:creationId xmlns:a16="http://schemas.microsoft.com/office/drawing/2014/main" id="{252850C4-DDFD-44B6-83CA-3FCB61060C86}"/>
              </a:ext>
            </a:extLst>
          </p:cNvPr>
          <p:cNvSpPr/>
          <p:nvPr/>
        </p:nvSpPr>
        <p:spPr>
          <a:xfrm>
            <a:off x="1981200" y="2576423"/>
            <a:ext cx="6499375" cy="624730"/>
          </a:xfrm>
          <a:custGeom>
            <a:avLst/>
            <a:gdLst>
              <a:gd name="connsiteX0" fmla="*/ 0 w 6428504"/>
              <a:gd name="connsiteY0" fmla="*/ 0 h 617918"/>
              <a:gd name="connsiteX1" fmla="*/ 4841876 w 6428504"/>
              <a:gd name="connsiteY1" fmla="*/ 0 h 617918"/>
              <a:gd name="connsiteX2" fmla="*/ 5317991 w 6428504"/>
              <a:gd name="connsiteY2" fmla="*/ 0 h 617918"/>
              <a:gd name="connsiteX3" fmla="*/ 6120172 w 6428504"/>
              <a:gd name="connsiteY3" fmla="*/ 0 h 617918"/>
              <a:gd name="connsiteX4" fmla="*/ 6120172 w 6428504"/>
              <a:gd name="connsiteY4" fmla="*/ 54 h 617918"/>
              <a:gd name="connsiteX5" fmla="*/ 6150736 w 6428504"/>
              <a:gd name="connsiteY5" fmla="*/ 1595 h 617918"/>
              <a:gd name="connsiteX6" fmla="*/ 6428504 w 6428504"/>
              <a:gd name="connsiteY6" fmla="*/ 308959 h 617918"/>
              <a:gd name="connsiteX7" fmla="*/ 6150736 w 6428504"/>
              <a:gd name="connsiteY7" fmla="*/ 616323 h 617918"/>
              <a:gd name="connsiteX8" fmla="*/ 6120172 w 6428504"/>
              <a:gd name="connsiteY8" fmla="*/ 617864 h 617918"/>
              <a:gd name="connsiteX9" fmla="*/ 6120172 w 6428504"/>
              <a:gd name="connsiteY9" fmla="*/ 617917 h 617918"/>
              <a:gd name="connsiteX10" fmla="*/ 6119114 w 6428504"/>
              <a:gd name="connsiteY10" fmla="*/ 617917 h 617918"/>
              <a:gd name="connsiteX11" fmla="*/ 6119101 w 6428504"/>
              <a:gd name="connsiteY11" fmla="*/ 617918 h 617918"/>
              <a:gd name="connsiteX12" fmla="*/ 5809698 w 6428504"/>
              <a:gd name="connsiteY12" fmla="*/ 617918 h 617918"/>
              <a:gd name="connsiteX13" fmla="*/ 5809698 w 6428504"/>
              <a:gd name="connsiteY13" fmla="*/ 617917 h 617918"/>
              <a:gd name="connsiteX14" fmla="*/ 4841876 w 6428504"/>
              <a:gd name="connsiteY14" fmla="*/ 617917 h 617918"/>
              <a:gd name="connsiteX15" fmla="*/ 4841876 w 6428504"/>
              <a:gd name="connsiteY15" fmla="*/ 616543 h 617918"/>
              <a:gd name="connsiteX16" fmla="*/ 0 w 6428504"/>
              <a:gd name="connsiteY16" fmla="*/ 616543 h 617918"/>
              <a:gd name="connsiteX17" fmla="*/ 0 w 6428504"/>
              <a:gd name="connsiteY17" fmla="*/ 581093 h 617918"/>
              <a:gd name="connsiteX18" fmla="*/ 471673 w 6428504"/>
              <a:gd name="connsiteY18" fmla="*/ 581093 h 617918"/>
              <a:gd name="connsiteX19" fmla="*/ 3970189 w 6428504"/>
              <a:gd name="connsiteY19" fmla="*/ 581093 h 617918"/>
              <a:gd name="connsiteX20" fmla="*/ 3970189 w 6428504"/>
              <a:gd name="connsiteY20" fmla="*/ 582312 h 617918"/>
              <a:gd name="connsiteX21" fmla="*/ 4828630 w 6428504"/>
              <a:gd name="connsiteY21" fmla="*/ 582312 h 617918"/>
              <a:gd name="connsiteX22" fmla="*/ 4828630 w 6428504"/>
              <a:gd name="connsiteY22" fmla="*/ 582313 h 617918"/>
              <a:gd name="connsiteX23" fmla="*/ 5103065 w 6428504"/>
              <a:gd name="connsiteY23" fmla="*/ 582313 h 617918"/>
              <a:gd name="connsiteX24" fmla="*/ 5103077 w 6428504"/>
              <a:gd name="connsiteY24" fmla="*/ 582312 h 617918"/>
              <a:gd name="connsiteX25" fmla="*/ 5104015 w 6428504"/>
              <a:gd name="connsiteY25" fmla="*/ 582312 h 617918"/>
              <a:gd name="connsiteX26" fmla="*/ 5835923 w 6428504"/>
              <a:gd name="connsiteY26" fmla="*/ 582312 h 617918"/>
              <a:gd name="connsiteX27" fmla="*/ 5835923 w 6428504"/>
              <a:gd name="connsiteY27" fmla="*/ 582313 h 617918"/>
              <a:gd name="connsiteX28" fmla="*/ 6110358 w 6428504"/>
              <a:gd name="connsiteY28" fmla="*/ 582313 h 617918"/>
              <a:gd name="connsiteX29" fmla="*/ 6110370 w 6428504"/>
              <a:gd name="connsiteY29" fmla="*/ 582312 h 617918"/>
              <a:gd name="connsiteX30" fmla="*/ 6111308 w 6428504"/>
              <a:gd name="connsiteY30" fmla="*/ 582312 h 617918"/>
              <a:gd name="connsiteX31" fmla="*/ 6111308 w 6428504"/>
              <a:gd name="connsiteY31" fmla="*/ 582265 h 617918"/>
              <a:gd name="connsiteX32" fmla="*/ 6138418 w 6428504"/>
              <a:gd name="connsiteY32" fmla="*/ 580898 h 617918"/>
              <a:gd name="connsiteX33" fmla="*/ 6384793 w 6428504"/>
              <a:gd name="connsiteY33" fmla="*/ 308272 h 617918"/>
              <a:gd name="connsiteX34" fmla="*/ 6138418 w 6428504"/>
              <a:gd name="connsiteY34" fmla="*/ 35646 h 617918"/>
              <a:gd name="connsiteX35" fmla="*/ 6111308 w 6428504"/>
              <a:gd name="connsiteY35" fmla="*/ 34279 h 617918"/>
              <a:gd name="connsiteX36" fmla="*/ 6111308 w 6428504"/>
              <a:gd name="connsiteY36" fmla="*/ 34231 h 617918"/>
              <a:gd name="connsiteX37" fmla="*/ 5188637 w 6428504"/>
              <a:gd name="connsiteY37" fmla="*/ 34231 h 617918"/>
              <a:gd name="connsiteX38" fmla="*/ 5104015 w 6428504"/>
              <a:gd name="connsiteY38" fmla="*/ 34231 h 617918"/>
              <a:gd name="connsiteX39" fmla="*/ 4977482 w 6428504"/>
              <a:gd name="connsiteY39" fmla="*/ 34231 h 617918"/>
              <a:gd name="connsiteX40" fmla="*/ 4181344 w 6428504"/>
              <a:gd name="connsiteY40" fmla="*/ 34231 h 617918"/>
              <a:gd name="connsiteX41" fmla="*/ 3970189 w 6428504"/>
              <a:gd name="connsiteY41" fmla="*/ 34231 h 617918"/>
              <a:gd name="connsiteX42" fmla="*/ 471673 w 6428504"/>
              <a:gd name="connsiteY42" fmla="*/ 34231 h 617918"/>
              <a:gd name="connsiteX43" fmla="*/ 0 w 6428504"/>
              <a:gd name="connsiteY43" fmla="*/ 34231 h 6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28504" h="617918">
                <a:moveTo>
                  <a:pt x="0" y="0"/>
                </a:moveTo>
                <a:lnTo>
                  <a:pt x="4841876" y="0"/>
                </a:lnTo>
                <a:lnTo>
                  <a:pt x="5317991" y="0"/>
                </a:lnTo>
                <a:lnTo>
                  <a:pt x="6120172" y="0"/>
                </a:lnTo>
                <a:lnTo>
                  <a:pt x="6120172" y="54"/>
                </a:lnTo>
                <a:lnTo>
                  <a:pt x="6150736" y="1595"/>
                </a:lnTo>
                <a:cubicBezTo>
                  <a:pt x="6306754" y="17417"/>
                  <a:pt x="6428504" y="148991"/>
                  <a:pt x="6428504" y="308959"/>
                </a:cubicBezTo>
                <a:cubicBezTo>
                  <a:pt x="6428504" y="468928"/>
                  <a:pt x="6306754" y="600501"/>
                  <a:pt x="6150736" y="616323"/>
                </a:cubicBezTo>
                <a:lnTo>
                  <a:pt x="6120172" y="617864"/>
                </a:lnTo>
                <a:lnTo>
                  <a:pt x="6120172" y="617917"/>
                </a:lnTo>
                <a:lnTo>
                  <a:pt x="6119114" y="617917"/>
                </a:lnTo>
                <a:lnTo>
                  <a:pt x="6119101" y="617918"/>
                </a:lnTo>
                <a:lnTo>
                  <a:pt x="5809698" y="617918"/>
                </a:lnTo>
                <a:lnTo>
                  <a:pt x="5809698" y="617917"/>
                </a:lnTo>
                <a:lnTo>
                  <a:pt x="4841876" y="617917"/>
                </a:lnTo>
                <a:lnTo>
                  <a:pt x="4841876" y="616543"/>
                </a:lnTo>
                <a:lnTo>
                  <a:pt x="0" y="616543"/>
                </a:lnTo>
                <a:lnTo>
                  <a:pt x="0" y="581093"/>
                </a:lnTo>
                <a:lnTo>
                  <a:pt x="471673" y="581093"/>
                </a:lnTo>
                <a:lnTo>
                  <a:pt x="3970189" y="581093"/>
                </a:lnTo>
                <a:lnTo>
                  <a:pt x="3970189" y="582312"/>
                </a:lnTo>
                <a:lnTo>
                  <a:pt x="4828630" y="582312"/>
                </a:lnTo>
                <a:lnTo>
                  <a:pt x="4828630" y="582313"/>
                </a:lnTo>
                <a:lnTo>
                  <a:pt x="5103065" y="582313"/>
                </a:lnTo>
                <a:lnTo>
                  <a:pt x="5103077" y="582312"/>
                </a:lnTo>
                <a:lnTo>
                  <a:pt x="5104015" y="582312"/>
                </a:lnTo>
                <a:lnTo>
                  <a:pt x="5835923" y="582312"/>
                </a:lnTo>
                <a:lnTo>
                  <a:pt x="5835923" y="582313"/>
                </a:lnTo>
                <a:lnTo>
                  <a:pt x="6110358" y="582313"/>
                </a:lnTo>
                <a:lnTo>
                  <a:pt x="6110370" y="582312"/>
                </a:lnTo>
                <a:lnTo>
                  <a:pt x="6111308" y="582312"/>
                </a:lnTo>
                <a:lnTo>
                  <a:pt x="6111308" y="582265"/>
                </a:lnTo>
                <a:lnTo>
                  <a:pt x="6138418" y="580898"/>
                </a:lnTo>
                <a:cubicBezTo>
                  <a:pt x="6276803" y="566865"/>
                  <a:pt x="6384793" y="450162"/>
                  <a:pt x="6384793" y="308272"/>
                </a:cubicBezTo>
                <a:cubicBezTo>
                  <a:pt x="6384793" y="166383"/>
                  <a:pt x="6276803" y="49680"/>
                  <a:pt x="6138418" y="35646"/>
                </a:cubicBezTo>
                <a:lnTo>
                  <a:pt x="6111308" y="34279"/>
                </a:lnTo>
                <a:lnTo>
                  <a:pt x="6111308" y="34231"/>
                </a:lnTo>
                <a:lnTo>
                  <a:pt x="5188637" y="34231"/>
                </a:lnTo>
                <a:lnTo>
                  <a:pt x="5104015" y="34231"/>
                </a:lnTo>
                <a:lnTo>
                  <a:pt x="4977482" y="34231"/>
                </a:lnTo>
                <a:lnTo>
                  <a:pt x="4181344" y="34231"/>
                </a:lnTo>
                <a:lnTo>
                  <a:pt x="3970189" y="34231"/>
                </a:lnTo>
                <a:lnTo>
                  <a:pt x="471673" y="34231"/>
                </a:lnTo>
                <a:lnTo>
                  <a:pt x="0" y="34231"/>
                </a:lnTo>
                <a:close/>
              </a:path>
            </a:pathLst>
          </a:custGeom>
          <a:solidFill>
            <a:srgbClr val="2C99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80" name="Kontur 2">
            <a:extLst>
              <a:ext uri="{FF2B5EF4-FFF2-40B4-BE49-F238E27FC236}">
                <a16:creationId xmlns:a16="http://schemas.microsoft.com/office/drawing/2014/main" id="{0C227A42-833E-4E40-9AA6-7DFFDF64BBB5}"/>
              </a:ext>
            </a:extLst>
          </p:cNvPr>
          <p:cNvSpPr/>
          <p:nvPr/>
        </p:nvSpPr>
        <p:spPr>
          <a:xfrm>
            <a:off x="2052071" y="1828099"/>
            <a:ext cx="6428504" cy="617918"/>
          </a:xfrm>
          <a:custGeom>
            <a:avLst/>
            <a:gdLst>
              <a:gd name="connsiteX0" fmla="*/ 0 w 6428504"/>
              <a:gd name="connsiteY0" fmla="*/ 0 h 617918"/>
              <a:gd name="connsiteX1" fmla="*/ 4841876 w 6428504"/>
              <a:gd name="connsiteY1" fmla="*/ 0 h 617918"/>
              <a:gd name="connsiteX2" fmla="*/ 5317991 w 6428504"/>
              <a:gd name="connsiteY2" fmla="*/ 0 h 617918"/>
              <a:gd name="connsiteX3" fmla="*/ 6120172 w 6428504"/>
              <a:gd name="connsiteY3" fmla="*/ 0 h 617918"/>
              <a:gd name="connsiteX4" fmla="*/ 6120172 w 6428504"/>
              <a:gd name="connsiteY4" fmla="*/ 54 h 617918"/>
              <a:gd name="connsiteX5" fmla="*/ 6150736 w 6428504"/>
              <a:gd name="connsiteY5" fmla="*/ 1595 h 617918"/>
              <a:gd name="connsiteX6" fmla="*/ 6428504 w 6428504"/>
              <a:gd name="connsiteY6" fmla="*/ 308959 h 617918"/>
              <a:gd name="connsiteX7" fmla="*/ 6150736 w 6428504"/>
              <a:gd name="connsiteY7" fmla="*/ 616323 h 617918"/>
              <a:gd name="connsiteX8" fmla="*/ 6120172 w 6428504"/>
              <a:gd name="connsiteY8" fmla="*/ 617864 h 617918"/>
              <a:gd name="connsiteX9" fmla="*/ 6120172 w 6428504"/>
              <a:gd name="connsiteY9" fmla="*/ 617917 h 617918"/>
              <a:gd name="connsiteX10" fmla="*/ 6119114 w 6428504"/>
              <a:gd name="connsiteY10" fmla="*/ 617917 h 617918"/>
              <a:gd name="connsiteX11" fmla="*/ 6119101 w 6428504"/>
              <a:gd name="connsiteY11" fmla="*/ 617918 h 617918"/>
              <a:gd name="connsiteX12" fmla="*/ 5809698 w 6428504"/>
              <a:gd name="connsiteY12" fmla="*/ 617918 h 617918"/>
              <a:gd name="connsiteX13" fmla="*/ 5809698 w 6428504"/>
              <a:gd name="connsiteY13" fmla="*/ 617917 h 617918"/>
              <a:gd name="connsiteX14" fmla="*/ 4841876 w 6428504"/>
              <a:gd name="connsiteY14" fmla="*/ 617917 h 617918"/>
              <a:gd name="connsiteX15" fmla="*/ 4841876 w 6428504"/>
              <a:gd name="connsiteY15" fmla="*/ 616543 h 617918"/>
              <a:gd name="connsiteX16" fmla="*/ 0 w 6428504"/>
              <a:gd name="connsiteY16" fmla="*/ 616543 h 617918"/>
              <a:gd name="connsiteX17" fmla="*/ 0 w 6428504"/>
              <a:gd name="connsiteY17" fmla="*/ 581093 h 617918"/>
              <a:gd name="connsiteX18" fmla="*/ 471673 w 6428504"/>
              <a:gd name="connsiteY18" fmla="*/ 581093 h 617918"/>
              <a:gd name="connsiteX19" fmla="*/ 3970189 w 6428504"/>
              <a:gd name="connsiteY19" fmla="*/ 581093 h 617918"/>
              <a:gd name="connsiteX20" fmla="*/ 3970189 w 6428504"/>
              <a:gd name="connsiteY20" fmla="*/ 582312 h 617918"/>
              <a:gd name="connsiteX21" fmla="*/ 4828630 w 6428504"/>
              <a:gd name="connsiteY21" fmla="*/ 582312 h 617918"/>
              <a:gd name="connsiteX22" fmla="*/ 4828630 w 6428504"/>
              <a:gd name="connsiteY22" fmla="*/ 582313 h 617918"/>
              <a:gd name="connsiteX23" fmla="*/ 5103065 w 6428504"/>
              <a:gd name="connsiteY23" fmla="*/ 582313 h 617918"/>
              <a:gd name="connsiteX24" fmla="*/ 5103077 w 6428504"/>
              <a:gd name="connsiteY24" fmla="*/ 582312 h 617918"/>
              <a:gd name="connsiteX25" fmla="*/ 5104015 w 6428504"/>
              <a:gd name="connsiteY25" fmla="*/ 582312 h 617918"/>
              <a:gd name="connsiteX26" fmla="*/ 5835923 w 6428504"/>
              <a:gd name="connsiteY26" fmla="*/ 582312 h 617918"/>
              <a:gd name="connsiteX27" fmla="*/ 5835923 w 6428504"/>
              <a:gd name="connsiteY27" fmla="*/ 582313 h 617918"/>
              <a:gd name="connsiteX28" fmla="*/ 6110358 w 6428504"/>
              <a:gd name="connsiteY28" fmla="*/ 582313 h 617918"/>
              <a:gd name="connsiteX29" fmla="*/ 6110370 w 6428504"/>
              <a:gd name="connsiteY29" fmla="*/ 582312 h 617918"/>
              <a:gd name="connsiteX30" fmla="*/ 6111308 w 6428504"/>
              <a:gd name="connsiteY30" fmla="*/ 582312 h 617918"/>
              <a:gd name="connsiteX31" fmla="*/ 6111308 w 6428504"/>
              <a:gd name="connsiteY31" fmla="*/ 582265 h 617918"/>
              <a:gd name="connsiteX32" fmla="*/ 6138418 w 6428504"/>
              <a:gd name="connsiteY32" fmla="*/ 580898 h 617918"/>
              <a:gd name="connsiteX33" fmla="*/ 6384793 w 6428504"/>
              <a:gd name="connsiteY33" fmla="*/ 308272 h 617918"/>
              <a:gd name="connsiteX34" fmla="*/ 6138418 w 6428504"/>
              <a:gd name="connsiteY34" fmla="*/ 35646 h 617918"/>
              <a:gd name="connsiteX35" fmla="*/ 6111308 w 6428504"/>
              <a:gd name="connsiteY35" fmla="*/ 34279 h 617918"/>
              <a:gd name="connsiteX36" fmla="*/ 6111308 w 6428504"/>
              <a:gd name="connsiteY36" fmla="*/ 34231 h 617918"/>
              <a:gd name="connsiteX37" fmla="*/ 5188637 w 6428504"/>
              <a:gd name="connsiteY37" fmla="*/ 34231 h 617918"/>
              <a:gd name="connsiteX38" fmla="*/ 5104015 w 6428504"/>
              <a:gd name="connsiteY38" fmla="*/ 34231 h 617918"/>
              <a:gd name="connsiteX39" fmla="*/ 4977482 w 6428504"/>
              <a:gd name="connsiteY39" fmla="*/ 34231 h 617918"/>
              <a:gd name="connsiteX40" fmla="*/ 4181344 w 6428504"/>
              <a:gd name="connsiteY40" fmla="*/ 34231 h 617918"/>
              <a:gd name="connsiteX41" fmla="*/ 3970189 w 6428504"/>
              <a:gd name="connsiteY41" fmla="*/ 34231 h 617918"/>
              <a:gd name="connsiteX42" fmla="*/ 471673 w 6428504"/>
              <a:gd name="connsiteY42" fmla="*/ 34231 h 617918"/>
              <a:gd name="connsiteX43" fmla="*/ 0 w 6428504"/>
              <a:gd name="connsiteY43" fmla="*/ 34231 h 6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28504" h="617918">
                <a:moveTo>
                  <a:pt x="0" y="0"/>
                </a:moveTo>
                <a:lnTo>
                  <a:pt x="4841876" y="0"/>
                </a:lnTo>
                <a:lnTo>
                  <a:pt x="5317991" y="0"/>
                </a:lnTo>
                <a:lnTo>
                  <a:pt x="6120172" y="0"/>
                </a:lnTo>
                <a:lnTo>
                  <a:pt x="6120172" y="54"/>
                </a:lnTo>
                <a:lnTo>
                  <a:pt x="6150736" y="1595"/>
                </a:lnTo>
                <a:cubicBezTo>
                  <a:pt x="6306754" y="17417"/>
                  <a:pt x="6428504" y="148991"/>
                  <a:pt x="6428504" y="308959"/>
                </a:cubicBezTo>
                <a:cubicBezTo>
                  <a:pt x="6428504" y="468928"/>
                  <a:pt x="6306754" y="600501"/>
                  <a:pt x="6150736" y="616323"/>
                </a:cubicBezTo>
                <a:lnTo>
                  <a:pt x="6120172" y="617864"/>
                </a:lnTo>
                <a:lnTo>
                  <a:pt x="6120172" y="617917"/>
                </a:lnTo>
                <a:lnTo>
                  <a:pt x="6119114" y="617917"/>
                </a:lnTo>
                <a:lnTo>
                  <a:pt x="6119101" y="617918"/>
                </a:lnTo>
                <a:lnTo>
                  <a:pt x="5809698" y="617918"/>
                </a:lnTo>
                <a:lnTo>
                  <a:pt x="5809698" y="617917"/>
                </a:lnTo>
                <a:lnTo>
                  <a:pt x="4841876" y="617917"/>
                </a:lnTo>
                <a:lnTo>
                  <a:pt x="4841876" y="616543"/>
                </a:lnTo>
                <a:lnTo>
                  <a:pt x="0" y="616543"/>
                </a:lnTo>
                <a:lnTo>
                  <a:pt x="0" y="581093"/>
                </a:lnTo>
                <a:lnTo>
                  <a:pt x="471673" y="581093"/>
                </a:lnTo>
                <a:lnTo>
                  <a:pt x="3970189" y="581093"/>
                </a:lnTo>
                <a:lnTo>
                  <a:pt x="3970189" y="582312"/>
                </a:lnTo>
                <a:lnTo>
                  <a:pt x="4828630" y="582312"/>
                </a:lnTo>
                <a:lnTo>
                  <a:pt x="4828630" y="582313"/>
                </a:lnTo>
                <a:lnTo>
                  <a:pt x="5103065" y="582313"/>
                </a:lnTo>
                <a:lnTo>
                  <a:pt x="5103077" y="582312"/>
                </a:lnTo>
                <a:lnTo>
                  <a:pt x="5104015" y="582312"/>
                </a:lnTo>
                <a:lnTo>
                  <a:pt x="5835923" y="582312"/>
                </a:lnTo>
                <a:lnTo>
                  <a:pt x="5835923" y="582313"/>
                </a:lnTo>
                <a:lnTo>
                  <a:pt x="6110358" y="582313"/>
                </a:lnTo>
                <a:lnTo>
                  <a:pt x="6110370" y="582312"/>
                </a:lnTo>
                <a:lnTo>
                  <a:pt x="6111308" y="582312"/>
                </a:lnTo>
                <a:lnTo>
                  <a:pt x="6111308" y="582265"/>
                </a:lnTo>
                <a:lnTo>
                  <a:pt x="6138418" y="580898"/>
                </a:lnTo>
                <a:cubicBezTo>
                  <a:pt x="6276803" y="566865"/>
                  <a:pt x="6384793" y="450162"/>
                  <a:pt x="6384793" y="308272"/>
                </a:cubicBezTo>
                <a:cubicBezTo>
                  <a:pt x="6384793" y="166383"/>
                  <a:pt x="6276803" y="49680"/>
                  <a:pt x="6138418" y="35646"/>
                </a:cubicBezTo>
                <a:lnTo>
                  <a:pt x="6111308" y="34279"/>
                </a:lnTo>
                <a:lnTo>
                  <a:pt x="6111308" y="34231"/>
                </a:lnTo>
                <a:lnTo>
                  <a:pt x="5188637" y="34231"/>
                </a:lnTo>
                <a:lnTo>
                  <a:pt x="5104015" y="34231"/>
                </a:lnTo>
                <a:lnTo>
                  <a:pt x="4977482" y="34231"/>
                </a:lnTo>
                <a:lnTo>
                  <a:pt x="4181344" y="34231"/>
                </a:lnTo>
                <a:lnTo>
                  <a:pt x="3970189" y="34231"/>
                </a:lnTo>
                <a:lnTo>
                  <a:pt x="471673" y="34231"/>
                </a:lnTo>
                <a:lnTo>
                  <a:pt x="0" y="34231"/>
                </a:lnTo>
                <a:close/>
              </a:path>
            </a:pathLst>
          </a:custGeom>
          <a:solidFill>
            <a:srgbClr val="6FB8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79" name="Kontur 1">
            <a:extLst>
              <a:ext uri="{FF2B5EF4-FFF2-40B4-BE49-F238E27FC236}">
                <a16:creationId xmlns:a16="http://schemas.microsoft.com/office/drawing/2014/main" id="{37235FAD-025A-4EBF-A563-631C3F766394}"/>
              </a:ext>
            </a:extLst>
          </p:cNvPr>
          <p:cNvSpPr/>
          <p:nvPr/>
        </p:nvSpPr>
        <p:spPr>
          <a:xfrm>
            <a:off x="2052071" y="1082966"/>
            <a:ext cx="6428504" cy="617918"/>
          </a:xfrm>
          <a:custGeom>
            <a:avLst/>
            <a:gdLst>
              <a:gd name="connsiteX0" fmla="*/ 0 w 6428504"/>
              <a:gd name="connsiteY0" fmla="*/ 0 h 617918"/>
              <a:gd name="connsiteX1" fmla="*/ 4841876 w 6428504"/>
              <a:gd name="connsiteY1" fmla="*/ 0 h 617918"/>
              <a:gd name="connsiteX2" fmla="*/ 5317991 w 6428504"/>
              <a:gd name="connsiteY2" fmla="*/ 0 h 617918"/>
              <a:gd name="connsiteX3" fmla="*/ 6120172 w 6428504"/>
              <a:gd name="connsiteY3" fmla="*/ 0 h 617918"/>
              <a:gd name="connsiteX4" fmla="*/ 6120172 w 6428504"/>
              <a:gd name="connsiteY4" fmla="*/ 54 h 617918"/>
              <a:gd name="connsiteX5" fmla="*/ 6150736 w 6428504"/>
              <a:gd name="connsiteY5" fmla="*/ 1595 h 617918"/>
              <a:gd name="connsiteX6" fmla="*/ 6428504 w 6428504"/>
              <a:gd name="connsiteY6" fmla="*/ 308959 h 617918"/>
              <a:gd name="connsiteX7" fmla="*/ 6150736 w 6428504"/>
              <a:gd name="connsiteY7" fmla="*/ 616323 h 617918"/>
              <a:gd name="connsiteX8" fmla="*/ 6120172 w 6428504"/>
              <a:gd name="connsiteY8" fmla="*/ 617864 h 617918"/>
              <a:gd name="connsiteX9" fmla="*/ 6120172 w 6428504"/>
              <a:gd name="connsiteY9" fmla="*/ 617917 h 617918"/>
              <a:gd name="connsiteX10" fmla="*/ 6119114 w 6428504"/>
              <a:gd name="connsiteY10" fmla="*/ 617917 h 617918"/>
              <a:gd name="connsiteX11" fmla="*/ 6119101 w 6428504"/>
              <a:gd name="connsiteY11" fmla="*/ 617918 h 617918"/>
              <a:gd name="connsiteX12" fmla="*/ 5809698 w 6428504"/>
              <a:gd name="connsiteY12" fmla="*/ 617918 h 617918"/>
              <a:gd name="connsiteX13" fmla="*/ 5809698 w 6428504"/>
              <a:gd name="connsiteY13" fmla="*/ 617917 h 617918"/>
              <a:gd name="connsiteX14" fmla="*/ 4841876 w 6428504"/>
              <a:gd name="connsiteY14" fmla="*/ 617917 h 617918"/>
              <a:gd name="connsiteX15" fmla="*/ 4841876 w 6428504"/>
              <a:gd name="connsiteY15" fmla="*/ 616543 h 617918"/>
              <a:gd name="connsiteX16" fmla="*/ 0 w 6428504"/>
              <a:gd name="connsiteY16" fmla="*/ 616543 h 617918"/>
              <a:gd name="connsiteX17" fmla="*/ 0 w 6428504"/>
              <a:gd name="connsiteY17" fmla="*/ 581093 h 617918"/>
              <a:gd name="connsiteX18" fmla="*/ 471673 w 6428504"/>
              <a:gd name="connsiteY18" fmla="*/ 581093 h 617918"/>
              <a:gd name="connsiteX19" fmla="*/ 3970189 w 6428504"/>
              <a:gd name="connsiteY19" fmla="*/ 581093 h 617918"/>
              <a:gd name="connsiteX20" fmla="*/ 3970189 w 6428504"/>
              <a:gd name="connsiteY20" fmla="*/ 582312 h 617918"/>
              <a:gd name="connsiteX21" fmla="*/ 4828630 w 6428504"/>
              <a:gd name="connsiteY21" fmla="*/ 582312 h 617918"/>
              <a:gd name="connsiteX22" fmla="*/ 4828630 w 6428504"/>
              <a:gd name="connsiteY22" fmla="*/ 582313 h 617918"/>
              <a:gd name="connsiteX23" fmla="*/ 5103065 w 6428504"/>
              <a:gd name="connsiteY23" fmla="*/ 582313 h 617918"/>
              <a:gd name="connsiteX24" fmla="*/ 5103077 w 6428504"/>
              <a:gd name="connsiteY24" fmla="*/ 582312 h 617918"/>
              <a:gd name="connsiteX25" fmla="*/ 5104015 w 6428504"/>
              <a:gd name="connsiteY25" fmla="*/ 582312 h 617918"/>
              <a:gd name="connsiteX26" fmla="*/ 5835923 w 6428504"/>
              <a:gd name="connsiteY26" fmla="*/ 582312 h 617918"/>
              <a:gd name="connsiteX27" fmla="*/ 5835923 w 6428504"/>
              <a:gd name="connsiteY27" fmla="*/ 582313 h 617918"/>
              <a:gd name="connsiteX28" fmla="*/ 6110358 w 6428504"/>
              <a:gd name="connsiteY28" fmla="*/ 582313 h 617918"/>
              <a:gd name="connsiteX29" fmla="*/ 6110370 w 6428504"/>
              <a:gd name="connsiteY29" fmla="*/ 582312 h 617918"/>
              <a:gd name="connsiteX30" fmla="*/ 6111308 w 6428504"/>
              <a:gd name="connsiteY30" fmla="*/ 582312 h 617918"/>
              <a:gd name="connsiteX31" fmla="*/ 6111308 w 6428504"/>
              <a:gd name="connsiteY31" fmla="*/ 582265 h 617918"/>
              <a:gd name="connsiteX32" fmla="*/ 6138418 w 6428504"/>
              <a:gd name="connsiteY32" fmla="*/ 580898 h 617918"/>
              <a:gd name="connsiteX33" fmla="*/ 6384793 w 6428504"/>
              <a:gd name="connsiteY33" fmla="*/ 308272 h 617918"/>
              <a:gd name="connsiteX34" fmla="*/ 6138418 w 6428504"/>
              <a:gd name="connsiteY34" fmla="*/ 35646 h 617918"/>
              <a:gd name="connsiteX35" fmla="*/ 6111308 w 6428504"/>
              <a:gd name="connsiteY35" fmla="*/ 34279 h 617918"/>
              <a:gd name="connsiteX36" fmla="*/ 6111308 w 6428504"/>
              <a:gd name="connsiteY36" fmla="*/ 34231 h 617918"/>
              <a:gd name="connsiteX37" fmla="*/ 5188637 w 6428504"/>
              <a:gd name="connsiteY37" fmla="*/ 34231 h 617918"/>
              <a:gd name="connsiteX38" fmla="*/ 5104015 w 6428504"/>
              <a:gd name="connsiteY38" fmla="*/ 34231 h 617918"/>
              <a:gd name="connsiteX39" fmla="*/ 4977482 w 6428504"/>
              <a:gd name="connsiteY39" fmla="*/ 34231 h 617918"/>
              <a:gd name="connsiteX40" fmla="*/ 4181344 w 6428504"/>
              <a:gd name="connsiteY40" fmla="*/ 34231 h 617918"/>
              <a:gd name="connsiteX41" fmla="*/ 3970189 w 6428504"/>
              <a:gd name="connsiteY41" fmla="*/ 34231 h 617918"/>
              <a:gd name="connsiteX42" fmla="*/ 471673 w 6428504"/>
              <a:gd name="connsiteY42" fmla="*/ 34231 h 617918"/>
              <a:gd name="connsiteX43" fmla="*/ 0 w 6428504"/>
              <a:gd name="connsiteY43" fmla="*/ 34231 h 6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28504" h="617918">
                <a:moveTo>
                  <a:pt x="0" y="0"/>
                </a:moveTo>
                <a:lnTo>
                  <a:pt x="4841876" y="0"/>
                </a:lnTo>
                <a:lnTo>
                  <a:pt x="5317991" y="0"/>
                </a:lnTo>
                <a:lnTo>
                  <a:pt x="6120172" y="0"/>
                </a:lnTo>
                <a:lnTo>
                  <a:pt x="6120172" y="54"/>
                </a:lnTo>
                <a:lnTo>
                  <a:pt x="6150736" y="1595"/>
                </a:lnTo>
                <a:cubicBezTo>
                  <a:pt x="6306754" y="17417"/>
                  <a:pt x="6428504" y="148991"/>
                  <a:pt x="6428504" y="308959"/>
                </a:cubicBezTo>
                <a:cubicBezTo>
                  <a:pt x="6428504" y="468928"/>
                  <a:pt x="6306754" y="600501"/>
                  <a:pt x="6150736" y="616323"/>
                </a:cubicBezTo>
                <a:lnTo>
                  <a:pt x="6120172" y="617864"/>
                </a:lnTo>
                <a:lnTo>
                  <a:pt x="6120172" y="617917"/>
                </a:lnTo>
                <a:lnTo>
                  <a:pt x="6119114" y="617917"/>
                </a:lnTo>
                <a:lnTo>
                  <a:pt x="6119101" y="617918"/>
                </a:lnTo>
                <a:lnTo>
                  <a:pt x="5809698" y="617918"/>
                </a:lnTo>
                <a:lnTo>
                  <a:pt x="5809698" y="617917"/>
                </a:lnTo>
                <a:lnTo>
                  <a:pt x="4841876" y="617917"/>
                </a:lnTo>
                <a:lnTo>
                  <a:pt x="4841876" y="616543"/>
                </a:lnTo>
                <a:lnTo>
                  <a:pt x="0" y="616543"/>
                </a:lnTo>
                <a:lnTo>
                  <a:pt x="0" y="581093"/>
                </a:lnTo>
                <a:lnTo>
                  <a:pt x="471673" y="581093"/>
                </a:lnTo>
                <a:lnTo>
                  <a:pt x="3970189" y="581093"/>
                </a:lnTo>
                <a:lnTo>
                  <a:pt x="3970189" y="582312"/>
                </a:lnTo>
                <a:lnTo>
                  <a:pt x="4828630" y="582312"/>
                </a:lnTo>
                <a:lnTo>
                  <a:pt x="4828630" y="582313"/>
                </a:lnTo>
                <a:lnTo>
                  <a:pt x="5103065" y="582313"/>
                </a:lnTo>
                <a:lnTo>
                  <a:pt x="5103077" y="582312"/>
                </a:lnTo>
                <a:lnTo>
                  <a:pt x="5104015" y="582312"/>
                </a:lnTo>
                <a:lnTo>
                  <a:pt x="5835923" y="582312"/>
                </a:lnTo>
                <a:lnTo>
                  <a:pt x="5835923" y="582313"/>
                </a:lnTo>
                <a:lnTo>
                  <a:pt x="6110358" y="582313"/>
                </a:lnTo>
                <a:lnTo>
                  <a:pt x="6110370" y="582312"/>
                </a:lnTo>
                <a:lnTo>
                  <a:pt x="6111308" y="582312"/>
                </a:lnTo>
                <a:lnTo>
                  <a:pt x="6111308" y="582265"/>
                </a:lnTo>
                <a:lnTo>
                  <a:pt x="6138418" y="580898"/>
                </a:lnTo>
                <a:cubicBezTo>
                  <a:pt x="6276803" y="566865"/>
                  <a:pt x="6384793" y="450162"/>
                  <a:pt x="6384793" y="308272"/>
                </a:cubicBezTo>
                <a:cubicBezTo>
                  <a:pt x="6384793" y="166383"/>
                  <a:pt x="6276803" y="49680"/>
                  <a:pt x="6138418" y="35646"/>
                </a:cubicBezTo>
                <a:lnTo>
                  <a:pt x="6111308" y="34279"/>
                </a:lnTo>
                <a:lnTo>
                  <a:pt x="6111308" y="34231"/>
                </a:lnTo>
                <a:lnTo>
                  <a:pt x="5188637" y="34231"/>
                </a:lnTo>
                <a:lnTo>
                  <a:pt x="5104015" y="34231"/>
                </a:lnTo>
                <a:lnTo>
                  <a:pt x="4977482" y="34231"/>
                </a:lnTo>
                <a:lnTo>
                  <a:pt x="4181344" y="34231"/>
                </a:lnTo>
                <a:lnTo>
                  <a:pt x="3970189" y="34231"/>
                </a:lnTo>
                <a:lnTo>
                  <a:pt x="471673" y="34231"/>
                </a:lnTo>
                <a:lnTo>
                  <a:pt x="0" y="34231"/>
                </a:lnTo>
                <a:close/>
              </a:path>
            </a:pathLst>
          </a:custGeom>
          <a:solidFill>
            <a:srgbClr val="9FD0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29" name="Pole 5">
            <a:extLst>
              <a:ext uri="{FF2B5EF4-FFF2-40B4-BE49-F238E27FC236}">
                <a16:creationId xmlns:a16="http://schemas.microsoft.com/office/drawing/2014/main" id="{69038F5D-2AD0-44F2-BCE2-C7122E79E095}"/>
              </a:ext>
            </a:extLst>
          </p:cNvPr>
          <p:cNvSpPr/>
          <p:nvPr/>
        </p:nvSpPr>
        <p:spPr>
          <a:xfrm flipH="1">
            <a:off x="465447" y="4068994"/>
            <a:ext cx="1586629" cy="618807"/>
          </a:xfrm>
          <a:custGeom>
            <a:avLst/>
            <a:gdLst>
              <a:gd name="connsiteX0" fmla="*/ 0 w 4909931"/>
              <a:gd name="connsiteY0" fmla="*/ 0 h 1914941"/>
              <a:gd name="connsiteX1" fmla="*/ 3955774 w 4909931"/>
              <a:gd name="connsiteY1" fmla="*/ 0 h 1914941"/>
              <a:gd name="connsiteX2" fmla="*/ 3955774 w 4909931"/>
              <a:gd name="connsiteY2" fmla="*/ 168 h 1914941"/>
              <a:gd name="connsiteX3" fmla="*/ 4050357 w 4909931"/>
              <a:gd name="connsiteY3" fmla="*/ 4944 h 1914941"/>
              <a:gd name="connsiteX4" fmla="*/ 4909931 w 4909931"/>
              <a:gd name="connsiteY4" fmla="*/ 957471 h 1914941"/>
              <a:gd name="connsiteX5" fmla="*/ 4050357 w 4909931"/>
              <a:gd name="connsiteY5" fmla="*/ 1909998 h 1914941"/>
              <a:gd name="connsiteX6" fmla="*/ 3955774 w 4909931"/>
              <a:gd name="connsiteY6" fmla="*/ 1914774 h 1914941"/>
              <a:gd name="connsiteX7" fmla="*/ 3955774 w 4909931"/>
              <a:gd name="connsiteY7" fmla="*/ 1914939 h 1914941"/>
              <a:gd name="connsiteX8" fmla="*/ 3952501 w 4909931"/>
              <a:gd name="connsiteY8" fmla="*/ 1914939 h 1914941"/>
              <a:gd name="connsiteX9" fmla="*/ 3952461 w 4909931"/>
              <a:gd name="connsiteY9" fmla="*/ 1914941 h 1914941"/>
              <a:gd name="connsiteX10" fmla="*/ 2994991 w 4909931"/>
              <a:gd name="connsiteY10" fmla="*/ 1914940 h 1914941"/>
              <a:gd name="connsiteX11" fmla="*/ 2994991 w 4909931"/>
              <a:gd name="connsiteY11" fmla="*/ 1914939 h 1914941"/>
              <a:gd name="connsiteX12" fmla="*/ 0 w 4909931"/>
              <a:gd name="connsiteY12" fmla="*/ 1914939 h 19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9931" h="1914941">
                <a:moveTo>
                  <a:pt x="0" y="0"/>
                </a:moveTo>
                <a:lnTo>
                  <a:pt x="3955774" y="0"/>
                </a:lnTo>
                <a:lnTo>
                  <a:pt x="3955774" y="168"/>
                </a:lnTo>
                <a:lnTo>
                  <a:pt x="4050357" y="4944"/>
                </a:lnTo>
                <a:cubicBezTo>
                  <a:pt x="4533167" y="53977"/>
                  <a:pt x="4909931" y="461725"/>
                  <a:pt x="4909931" y="957471"/>
                </a:cubicBezTo>
                <a:cubicBezTo>
                  <a:pt x="4909931" y="1453217"/>
                  <a:pt x="4533167" y="1860966"/>
                  <a:pt x="4050357" y="1909998"/>
                </a:cubicBezTo>
                <a:lnTo>
                  <a:pt x="3955774" y="1914774"/>
                </a:lnTo>
                <a:lnTo>
                  <a:pt x="3955774" y="1914939"/>
                </a:lnTo>
                <a:lnTo>
                  <a:pt x="3952501" y="1914939"/>
                </a:lnTo>
                <a:lnTo>
                  <a:pt x="3952461" y="1914941"/>
                </a:lnTo>
                <a:lnTo>
                  <a:pt x="2994991" y="1914940"/>
                </a:lnTo>
                <a:lnTo>
                  <a:pt x="2994991" y="1914939"/>
                </a:lnTo>
                <a:lnTo>
                  <a:pt x="0" y="191493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latin typeface="Lato" panose="020B0604020202020204" charset="-18"/>
              </a:rPr>
              <a:t>FAE</a:t>
            </a:r>
            <a:endParaRPr lang="pl-PL" sz="1800" dirty="0">
              <a:latin typeface="Lato" panose="020B0604020202020204" charset="-18"/>
            </a:endParaRPr>
          </a:p>
        </p:txBody>
      </p:sp>
      <p:sp>
        <p:nvSpPr>
          <p:cNvPr id="24" name="Pole 4">
            <a:extLst>
              <a:ext uri="{FF2B5EF4-FFF2-40B4-BE49-F238E27FC236}">
                <a16:creationId xmlns:a16="http://schemas.microsoft.com/office/drawing/2014/main" id="{D97C5078-6681-4A2B-A833-24E544B65948}"/>
              </a:ext>
            </a:extLst>
          </p:cNvPr>
          <p:cNvSpPr/>
          <p:nvPr/>
        </p:nvSpPr>
        <p:spPr>
          <a:xfrm flipH="1">
            <a:off x="465447" y="3322487"/>
            <a:ext cx="1586629" cy="618807"/>
          </a:xfrm>
          <a:custGeom>
            <a:avLst/>
            <a:gdLst>
              <a:gd name="connsiteX0" fmla="*/ 0 w 4909931"/>
              <a:gd name="connsiteY0" fmla="*/ 0 h 1914941"/>
              <a:gd name="connsiteX1" fmla="*/ 3955774 w 4909931"/>
              <a:gd name="connsiteY1" fmla="*/ 0 h 1914941"/>
              <a:gd name="connsiteX2" fmla="*/ 3955774 w 4909931"/>
              <a:gd name="connsiteY2" fmla="*/ 168 h 1914941"/>
              <a:gd name="connsiteX3" fmla="*/ 4050357 w 4909931"/>
              <a:gd name="connsiteY3" fmla="*/ 4944 h 1914941"/>
              <a:gd name="connsiteX4" fmla="*/ 4909931 w 4909931"/>
              <a:gd name="connsiteY4" fmla="*/ 957471 h 1914941"/>
              <a:gd name="connsiteX5" fmla="*/ 4050357 w 4909931"/>
              <a:gd name="connsiteY5" fmla="*/ 1909998 h 1914941"/>
              <a:gd name="connsiteX6" fmla="*/ 3955774 w 4909931"/>
              <a:gd name="connsiteY6" fmla="*/ 1914774 h 1914941"/>
              <a:gd name="connsiteX7" fmla="*/ 3955774 w 4909931"/>
              <a:gd name="connsiteY7" fmla="*/ 1914939 h 1914941"/>
              <a:gd name="connsiteX8" fmla="*/ 3952501 w 4909931"/>
              <a:gd name="connsiteY8" fmla="*/ 1914939 h 1914941"/>
              <a:gd name="connsiteX9" fmla="*/ 3952461 w 4909931"/>
              <a:gd name="connsiteY9" fmla="*/ 1914941 h 1914941"/>
              <a:gd name="connsiteX10" fmla="*/ 2994991 w 4909931"/>
              <a:gd name="connsiteY10" fmla="*/ 1914940 h 1914941"/>
              <a:gd name="connsiteX11" fmla="*/ 2994991 w 4909931"/>
              <a:gd name="connsiteY11" fmla="*/ 1914939 h 1914941"/>
              <a:gd name="connsiteX12" fmla="*/ 0 w 4909931"/>
              <a:gd name="connsiteY12" fmla="*/ 1914939 h 19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9931" h="1914941">
                <a:moveTo>
                  <a:pt x="0" y="0"/>
                </a:moveTo>
                <a:lnTo>
                  <a:pt x="3955774" y="0"/>
                </a:lnTo>
                <a:lnTo>
                  <a:pt x="3955774" y="168"/>
                </a:lnTo>
                <a:lnTo>
                  <a:pt x="4050357" y="4944"/>
                </a:lnTo>
                <a:cubicBezTo>
                  <a:pt x="4533167" y="53977"/>
                  <a:pt x="4909931" y="461725"/>
                  <a:pt x="4909931" y="957471"/>
                </a:cubicBezTo>
                <a:cubicBezTo>
                  <a:pt x="4909931" y="1453217"/>
                  <a:pt x="4533167" y="1860966"/>
                  <a:pt x="4050357" y="1909998"/>
                </a:cubicBezTo>
                <a:lnTo>
                  <a:pt x="3955774" y="1914774"/>
                </a:lnTo>
                <a:lnTo>
                  <a:pt x="3955774" y="1914939"/>
                </a:lnTo>
                <a:lnTo>
                  <a:pt x="3952501" y="1914939"/>
                </a:lnTo>
                <a:lnTo>
                  <a:pt x="3952461" y="1914941"/>
                </a:lnTo>
                <a:lnTo>
                  <a:pt x="2994991" y="1914940"/>
                </a:lnTo>
                <a:lnTo>
                  <a:pt x="2994991" y="1914939"/>
                </a:lnTo>
                <a:lnTo>
                  <a:pt x="0" y="1914939"/>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latin typeface="Lato" panose="020B0604020202020204" charset="-18"/>
              </a:rPr>
              <a:t>ARBD</a:t>
            </a:r>
            <a:endParaRPr lang="pl-PL" sz="1800" dirty="0">
              <a:latin typeface="Lato" panose="020B0604020202020204" charset="-18"/>
            </a:endParaRPr>
          </a:p>
        </p:txBody>
      </p:sp>
      <p:sp>
        <p:nvSpPr>
          <p:cNvPr id="23" name="Pole 3">
            <a:extLst>
              <a:ext uri="{FF2B5EF4-FFF2-40B4-BE49-F238E27FC236}">
                <a16:creationId xmlns:a16="http://schemas.microsoft.com/office/drawing/2014/main" id="{6B41CF9C-BC10-4B4D-849A-3A57B69F2E52}"/>
              </a:ext>
            </a:extLst>
          </p:cNvPr>
          <p:cNvSpPr/>
          <p:nvPr/>
        </p:nvSpPr>
        <p:spPr>
          <a:xfrm flipH="1">
            <a:off x="465447" y="2575980"/>
            <a:ext cx="1586629" cy="618807"/>
          </a:xfrm>
          <a:custGeom>
            <a:avLst/>
            <a:gdLst>
              <a:gd name="connsiteX0" fmla="*/ 0 w 4909931"/>
              <a:gd name="connsiteY0" fmla="*/ 0 h 1914941"/>
              <a:gd name="connsiteX1" fmla="*/ 3955774 w 4909931"/>
              <a:gd name="connsiteY1" fmla="*/ 0 h 1914941"/>
              <a:gd name="connsiteX2" fmla="*/ 3955774 w 4909931"/>
              <a:gd name="connsiteY2" fmla="*/ 168 h 1914941"/>
              <a:gd name="connsiteX3" fmla="*/ 4050357 w 4909931"/>
              <a:gd name="connsiteY3" fmla="*/ 4944 h 1914941"/>
              <a:gd name="connsiteX4" fmla="*/ 4909931 w 4909931"/>
              <a:gd name="connsiteY4" fmla="*/ 957471 h 1914941"/>
              <a:gd name="connsiteX5" fmla="*/ 4050357 w 4909931"/>
              <a:gd name="connsiteY5" fmla="*/ 1909998 h 1914941"/>
              <a:gd name="connsiteX6" fmla="*/ 3955774 w 4909931"/>
              <a:gd name="connsiteY6" fmla="*/ 1914774 h 1914941"/>
              <a:gd name="connsiteX7" fmla="*/ 3955774 w 4909931"/>
              <a:gd name="connsiteY7" fmla="*/ 1914939 h 1914941"/>
              <a:gd name="connsiteX8" fmla="*/ 3952501 w 4909931"/>
              <a:gd name="connsiteY8" fmla="*/ 1914939 h 1914941"/>
              <a:gd name="connsiteX9" fmla="*/ 3952461 w 4909931"/>
              <a:gd name="connsiteY9" fmla="*/ 1914941 h 1914941"/>
              <a:gd name="connsiteX10" fmla="*/ 2994991 w 4909931"/>
              <a:gd name="connsiteY10" fmla="*/ 1914940 h 1914941"/>
              <a:gd name="connsiteX11" fmla="*/ 2994991 w 4909931"/>
              <a:gd name="connsiteY11" fmla="*/ 1914939 h 1914941"/>
              <a:gd name="connsiteX12" fmla="*/ 0 w 4909931"/>
              <a:gd name="connsiteY12" fmla="*/ 1914939 h 19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9931" h="1914941">
                <a:moveTo>
                  <a:pt x="0" y="0"/>
                </a:moveTo>
                <a:lnTo>
                  <a:pt x="3955774" y="0"/>
                </a:lnTo>
                <a:lnTo>
                  <a:pt x="3955774" y="168"/>
                </a:lnTo>
                <a:lnTo>
                  <a:pt x="4050357" y="4944"/>
                </a:lnTo>
                <a:cubicBezTo>
                  <a:pt x="4533167" y="53977"/>
                  <a:pt x="4909931" y="461725"/>
                  <a:pt x="4909931" y="957471"/>
                </a:cubicBezTo>
                <a:cubicBezTo>
                  <a:pt x="4909931" y="1453217"/>
                  <a:pt x="4533167" y="1860966"/>
                  <a:pt x="4050357" y="1909998"/>
                </a:cubicBezTo>
                <a:lnTo>
                  <a:pt x="3955774" y="1914774"/>
                </a:lnTo>
                <a:lnTo>
                  <a:pt x="3955774" y="1914939"/>
                </a:lnTo>
                <a:lnTo>
                  <a:pt x="3952501" y="1914939"/>
                </a:lnTo>
                <a:lnTo>
                  <a:pt x="3952461" y="1914941"/>
                </a:lnTo>
                <a:lnTo>
                  <a:pt x="2994991" y="1914940"/>
                </a:lnTo>
                <a:lnTo>
                  <a:pt x="2994991" y="1914939"/>
                </a:lnTo>
                <a:lnTo>
                  <a:pt x="0" y="1914939"/>
                </a:lnTo>
                <a:close/>
              </a:path>
            </a:pathLst>
          </a:custGeom>
          <a:solidFill>
            <a:srgbClr val="2C99DC"/>
          </a:solidFill>
          <a:ln w="3175">
            <a:solidFill>
              <a:srgbClr val="2C99D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latin typeface="Lato" panose="020B0604020202020204" charset="-18"/>
              </a:rPr>
              <a:t>ARND</a:t>
            </a:r>
            <a:endParaRPr lang="pl-PL" sz="1800" dirty="0">
              <a:latin typeface="Lato" panose="020B0604020202020204" charset="-18"/>
            </a:endParaRPr>
          </a:p>
        </p:txBody>
      </p:sp>
      <p:sp>
        <p:nvSpPr>
          <p:cNvPr id="25" name="Pole 2">
            <a:extLst>
              <a:ext uri="{FF2B5EF4-FFF2-40B4-BE49-F238E27FC236}">
                <a16:creationId xmlns:a16="http://schemas.microsoft.com/office/drawing/2014/main" id="{ABA3D572-2C32-4C00-9ACE-1D64C401E55D}"/>
              </a:ext>
            </a:extLst>
          </p:cNvPr>
          <p:cNvSpPr/>
          <p:nvPr/>
        </p:nvSpPr>
        <p:spPr>
          <a:xfrm flipH="1">
            <a:off x="465447" y="1829473"/>
            <a:ext cx="1586629" cy="618807"/>
          </a:xfrm>
          <a:custGeom>
            <a:avLst/>
            <a:gdLst>
              <a:gd name="connsiteX0" fmla="*/ 0 w 4909931"/>
              <a:gd name="connsiteY0" fmla="*/ 0 h 1914941"/>
              <a:gd name="connsiteX1" fmla="*/ 3955774 w 4909931"/>
              <a:gd name="connsiteY1" fmla="*/ 0 h 1914941"/>
              <a:gd name="connsiteX2" fmla="*/ 3955774 w 4909931"/>
              <a:gd name="connsiteY2" fmla="*/ 168 h 1914941"/>
              <a:gd name="connsiteX3" fmla="*/ 4050357 w 4909931"/>
              <a:gd name="connsiteY3" fmla="*/ 4944 h 1914941"/>
              <a:gd name="connsiteX4" fmla="*/ 4909931 w 4909931"/>
              <a:gd name="connsiteY4" fmla="*/ 957471 h 1914941"/>
              <a:gd name="connsiteX5" fmla="*/ 4050357 w 4909931"/>
              <a:gd name="connsiteY5" fmla="*/ 1909998 h 1914941"/>
              <a:gd name="connsiteX6" fmla="*/ 3955774 w 4909931"/>
              <a:gd name="connsiteY6" fmla="*/ 1914774 h 1914941"/>
              <a:gd name="connsiteX7" fmla="*/ 3955774 w 4909931"/>
              <a:gd name="connsiteY7" fmla="*/ 1914939 h 1914941"/>
              <a:gd name="connsiteX8" fmla="*/ 3952501 w 4909931"/>
              <a:gd name="connsiteY8" fmla="*/ 1914939 h 1914941"/>
              <a:gd name="connsiteX9" fmla="*/ 3952461 w 4909931"/>
              <a:gd name="connsiteY9" fmla="*/ 1914941 h 1914941"/>
              <a:gd name="connsiteX10" fmla="*/ 2994991 w 4909931"/>
              <a:gd name="connsiteY10" fmla="*/ 1914940 h 1914941"/>
              <a:gd name="connsiteX11" fmla="*/ 2994991 w 4909931"/>
              <a:gd name="connsiteY11" fmla="*/ 1914939 h 1914941"/>
              <a:gd name="connsiteX12" fmla="*/ 0 w 4909931"/>
              <a:gd name="connsiteY12" fmla="*/ 1914939 h 19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9931" h="1914941">
                <a:moveTo>
                  <a:pt x="0" y="0"/>
                </a:moveTo>
                <a:lnTo>
                  <a:pt x="3955774" y="0"/>
                </a:lnTo>
                <a:lnTo>
                  <a:pt x="3955774" y="168"/>
                </a:lnTo>
                <a:lnTo>
                  <a:pt x="4050357" y="4944"/>
                </a:lnTo>
                <a:cubicBezTo>
                  <a:pt x="4533167" y="53977"/>
                  <a:pt x="4909931" y="461725"/>
                  <a:pt x="4909931" y="957471"/>
                </a:cubicBezTo>
                <a:cubicBezTo>
                  <a:pt x="4909931" y="1453217"/>
                  <a:pt x="4533167" y="1860966"/>
                  <a:pt x="4050357" y="1909998"/>
                </a:cubicBezTo>
                <a:lnTo>
                  <a:pt x="3955774" y="1914774"/>
                </a:lnTo>
                <a:lnTo>
                  <a:pt x="3955774" y="1914939"/>
                </a:lnTo>
                <a:lnTo>
                  <a:pt x="3952501" y="1914939"/>
                </a:lnTo>
                <a:lnTo>
                  <a:pt x="3952461" y="1914941"/>
                </a:lnTo>
                <a:lnTo>
                  <a:pt x="2994991" y="1914940"/>
                </a:lnTo>
                <a:lnTo>
                  <a:pt x="2994991" y="1914939"/>
                </a:lnTo>
                <a:lnTo>
                  <a:pt x="0" y="1914939"/>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err="1">
                <a:latin typeface="Lato" panose="020B0604020202020204" charset="-18"/>
              </a:rPr>
              <a:t>qFAS</a:t>
            </a:r>
            <a:endParaRPr lang="pl-PL" sz="1800" dirty="0">
              <a:latin typeface="Lato" panose="020B0604020202020204" charset="-18"/>
            </a:endParaRPr>
          </a:p>
        </p:txBody>
      </p:sp>
      <p:sp>
        <p:nvSpPr>
          <p:cNvPr id="27" name="Pole 1">
            <a:extLst>
              <a:ext uri="{FF2B5EF4-FFF2-40B4-BE49-F238E27FC236}">
                <a16:creationId xmlns:a16="http://schemas.microsoft.com/office/drawing/2014/main" id="{E527BB6B-BD38-4987-88B4-196DC5E1B8EB}"/>
              </a:ext>
            </a:extLst>
          </p:cNvPr>
          <p:cNvSpPr/>
          <p:nvPr/>
        </p:nvSpPr>
        <p:spPr>
          <a:xfrm flipH="1">
            <a:off x="465445" y="1082967"/>
            <a:ext cx="1586628" cy="617918"/>
          </a:xfrm>
          <a:custGeom>
            <a:avLst/>
            <a:gdLst>
              <a:gd name="connsiteX0" fmla="*/ 0 w 4909931"/>
              <a:gd name="connsiteY0" fmla="*/ 0 h 1914941"/>
              <a:gd name="connsiteX1" fmla="*/ 3955774 w 4909931"/>
              <a:gd name="connsiteY1" fmla="*/ 0 h 1914941"/>
              <a:gd name="connsiteX2" fmla="*/ 3955774 w 4909931"/>
              <a:gd name="connsiteY2" fmla="*/ 168 h 1914941"/>
              <a:gd name="connsiteX3" fmla="*/ 4050357 w 4909931"/>
              <a:gd name="connsiteY3" fmla="*/ 4944 h 1914941"/>
              <a:gd name="connsiteX4" fmla="*/ 4909931 w 4909931"/>
              <a:gd name="connsiteY4" fmla="*/ 957471 h 1914941"/>
              <a:gd name="connsiteX5" fmla="*/ 4050357 w 4909931"/>
              <a:gd name="connsiteY5" fmla="*/ 1909998 h 1914941"/>
              <a:gd name="connsiteX6" fmla="*/ 3955774 w 4909931"/>
              <a:gd name="connsiteY6" fmla="*/ 1914774 h 1914941"/>
              <a:gd name="connsiteX7" fmla="*/ 3955774 w 4909931"/>
              <a:gd name="connsiteY7" fmla="*/ 1914939 h 1914941"/>
              <a:gd name="connsiteX8" fmla="*/ 3952501 w 4909931"/>
              <a:gd name="connsiteY8" fmla="*/ 1914939 h 1914941"/>
              <a:gd name="connsiteX9" fmla="*/ 3952461 w 4909931"/>
              <a:gd name="connsiteY9" fmla="*/ 1914941 h 1914941"/>
              <a:gd name="connsiteX10" fmla="*/ 2994991 w 4909931"/>
              <a:gd name="connsiteY10" fmla="*/ 1914940 h 1914941"/>
              <a:gd name="connsiteX11" fmla="*/ 2994991 w 4909931"/>
              <a:gd name="connsiteY11" fmla="*/ 1914939 h 1914941"/>
              <a:gd name="connsiteX12" fmla="*/ 0 w 4909931"/>
              <a:gd name="connsiteY12" fmla="*/ 1914939 h 19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9931" h="1914941">
                <a:moveTo>
                  <a:pt x="0" y="0"/>
                </a:moveTo>
                <a:lnTo>
                  <a:pt x="3955774" y="0"/>
                </a:lnTo>
                <a:lnTo>
                  <a:pt x="3955774" y="168"/>
                </a:lnTo>
                <a:lnTo>
                  <a:pt x="4050357" y="4944"/>
                </a:lnTo>
                <a:cubicBezTo>
                  <a:pt x="4533167" y="53977"/>
                  <a:pt x="4909931" y="461725"/>
                  <a:pt x="4909931" y="957471"/>
                </a:cubicBezTo>
                <a:cubicBezTo>
                  <a:pt x="4909931" y="1453217"/>
                  <a:pt x="4533167" y="1860966"/>
                  <a:pt x="4050357" y="1909998"/>
                </a:cubicBezTo>
                <a:lnTo>
                  <a:pt x="3955774" y="1914774"/>
                </a:lnTo>
                <a:lnTo>
                  <a:pt x="3955774" y="1914939"/>
                </a:lnTo>
                <a:lnTo>
                  <a:pt x="3952501" y="1914939"/>
                </a:lnTo>
                <a:lnTo>
                  <a:pt x="3952461" y="1914941"/>
                </a:lnTo>
                <a:lnTo>
                  <a:pt x="2994991" y="1914940"/>
                </a:lnTo>
                <a:lnTo>
                  <a:pt x="2994991" y="1914939"/>
                </a:lnTo>
                <a:lnTo>
                  <a:pt x="0" y="1914939"/>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latin typeface="Lato" panose="020B0604020202020204" charset="-18"/>
              </a:rPr>
              <a:t>FAS</a:t>
            </a:r>
            <a:endParaRPr lang="pl-PL" sz="1800" dirty="0">
              <a:latin typeface="Lato" panose="020B0604020202020204" charset="-18"/>
            </a:endParaRPr>
          </a:p>
        </p:txBody>
      </p:sp>
    </p:spTree>
    <p:extLst>
      <p:ext uri="{BB962C8B-B14F-4D97-AF65-F5344CB8AC3E}">
        <p14:creationId xmlns:p14="http://schemas.microsoft.com/office/powerpoint/2010/main" val="39349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500"/>
                                        <p:tgtEl>
                                          <p:spTgt spid="7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par>
                          <p:cTn id="59" fill="hold">
                            <p:stCondLst>
                              <p:cond delay="5500"/>
                            </p:stCondLst>
                            <p:childTnLst>
                              <p:par>
                                <p:cTn id="60" presetID="10"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2" grpId="0" animBg="1"/>
      <p:bldP spid="81" grpId="0" animBg="1"/>
      <p:bldP spid="80" grpId="0" animBg="1"/>
      <p:bldP spid="79" grpId="0" animBg="1"/>
      <p:bldP spid="29" grpId="0" animBg="1"/>
      <p:bldP spid="24" grpId="0" animBg="1"/>
      <p:bldP spid="23"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28626"/>
          </a:xfrm>
          <a:prstGeom prst="rect">
            <a:avLst/>
          </a:prstGeom>
        </p:spPr>
        <p:txBody>
          <a:bodyPr spcFirstLastPara="1" wrap="square" lIns="91425" tIns="91425" rIns="91425" bIns="91425" anchor="t" anchorCtr="0">
            <a:noAutofit/>
          </a:bodyPr>
          <a:lstStyle/>
          <a:p>
            <a:pPr marL="0" indent="0" algn="just">
              <a:buNone/>
            </a:pPr>
            <a:r>
              <a:rPr lang="pl-PL" b="1" cap="all" dirty="0"/>
              <a:t>Rozpowszechnienie FASD</a:t>
            </a: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990600"/>
            <a:ext cx="8015123" cy="369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spcBef>
                <a:spcPts val="0"/>
              </a:spcBef>
              <a:spcAft>
                <a:spcPts val="600"/>
              </a:spcAft>
              <a:buClr>
                <a:srgbClr val="93A299"/>
              </a:buClr>
              <a:buSzPct val="85000"/>
            </a:pPr>
            <a:r>
              <a:rPr lang="pl-PL" sz="1600" dirty="0"/>
              <a:t>Każdego roku na świat przychodzi ponad 100 tysięcy dzieci z FAS (Płodowym Zespołem Alkoholowym).</a:t>
            </a:r>
          </a:p>
          <a:p>
            <a:pPr algn="just">
              <a:spcBef>
                <a:spcPts val="0"/>
              </a:spcBef>
              <a:spcAft>
                <a:spcPts val="600"/>
              </a:spcAft>
              <a:buClr>
                <a:srgbClr val="93A299"/>
              </a:buClr>
              <a:buSzPct val="85000"/>
            </a:pPr>
            <a:r>
              <a:rPr lang="pl-PL" sz="1600" dirty="0"/>
              <a:t>Globalnie około 10% kobiet pije alkohol w ciąży, w tym około jedna czwarta populacji Europejek.</a:t>
            </a:r>
          </a:p>
          <a:p>
            <a:pPr algn="just">
              <a:spcBef>
                <a:spcPts val="0"/>
              </a:spcBef>
              <a:spcAft>
                <a:spcPts val="600"/>
              </a:spcAft>
              <a:buClr>
                <a:srgbClr val="93A299"/>
              </a:buClr>
              <a:buSzPct val="85000"/>
            </a:pPr>
            <a:r>
              <a:rPr lang="pl-PL" sz="1600" dirty="0"/>
              <a:t>Szacuje się, że w skali świata FASD jest najbardziej rozpowszechnionym, niegenetycznym schorzeniem </a:t>
            </a:r>
            <a:r>
              <a:rPr lang="pl-PL" sz="1600" dirty="0" err="1"/>
              <a:t>neurorozwojowym</a:t>
            </a:r>
            <a:r>
              <a:rPr lang="pl-PL" sz="1600" dirty="0"/>
              <a:t>, dotyczącym ok. 1% wszystkich żywych urodzeń.</a:t>
            </a:r>
          </a:p>
          <a:p>
            <a:pPr algn="just">
              <a:spcBef>
                <a:spcPts val="0"/>
              </a:spcBef>
              <a:spcAft>
                <a:spcPts val="600"/>
              </a:spcAft>
              <a:buClr>
                <a:srgbClr val="93A299"/>
              </a:buClr>
              <a:buSzPct val="85000"/>
            </a:pPr>
            <a:r>
              <a:rPr lang="pl-PL" sz="1600" dirty="0"/>
              <a:t>Zgodnie z wynikami badania populacyjnego, w Polsce Spektrum Płodowego Zespołu Alkoholowego (FASD) występuje nie rzadziej niż u 20 na 1000 dzieci w wieku 7-9 lat, w tym pełnoobjawowy FAS dotyczy 4 na 1000 dzieci.</a:t>
            </a:r>
          </a:p>
          <a:p>
            <a:pPr algn="just">
              <a:spcBef>
                <a:spcPts val="0"/>
              </a:spcBef>
              <a:spcAft>
                <a:spcPts val="600"/>
              </a:spcAft>
              <a:buClr>
                <a:srgbClr val="93A299"/>
              </a:buClr>
              <a:buSzPct val="85000"/>
            </a:pPr>
            <a:r>
              <a:rPr lang="pl-PL" sz="1600" dirty="0"/>
              <a:t>Rozpowszechnienie niepełnego Płodowego Zespołu Alkoholowego (</a:t>
            </a:r>
            <a:r>
              <a:rPr lang="pl-PL" sz="1600" dirty="0" err="1"/>
              <a:t>pFAS</a:t>
            </a:r>
            <a:r>
              <a:rPr lang="pl-PL" sz="1600" dirty="0"/>
              <a:t>) oraz </a:t>
            </a:r>
            <a:r>
              <a:rPr lang="pl-PL" sz="1600" dirty="0" err="1"/>
              <a:t>Neurorozwojowych</a:t>
            </a:r>
            <a:r>
              <a:rPr lang="pl-PL" sz="1600" dirty="0"/>
              <a:t> Zaburzeń Zależnych od Alkoholu (ARND) można szacować na 8 na 1000 dzieci.</a:t>
            </a:r>
          </a:p>
        </p:txBody>
      </p:sp>
      <p:sp>
        <p:nvSpPr>
          <p:cNvPr id="2" name="pole tekstowe 5">
            <a:extLst>
              <a:ext uri="{FF2B5EF4-FFF2-40B4-BE49-F238E27FC236}">
                <a16:creationId xmlns:a16="http://schemas.microsoft.com/office/drawing/2014/main" id="{B24F4440-F1E7-4130-9B61-9358CB635157}"/>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www.ciazabezalkoholu.pl</a:t>
            </a:r>
          </a:p>
        </p:txBody>
      </p:sp>
    </p:spTree>
    <p:extLst>
      <p:ext uri="{BB962C8B-B14F-4D97-AF65-F5344CB8AC3E}">
        <p14:creationId xmlns:p14="http://schemas.microsoft.com/office/powerpoint/2010/main" val="17414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28626"/>
          </a:xfrm>
          <a:prstGeom prst="rect">
            <a:avLst/>
          </a:prstGeom>
        </p:spPr>
        <p:txBody>
          <a:bodyPr spcFirstLastPara="1" wrap="square" lIns="91425" tIns="91425" rIns="91425" bIns="91425" anchor="t" anchorCtr="0">
            <a:noAutofit/>
          </a:bodyPr>
          <a:lstStyle/>
          <a:p>
            <a:pPr marL="0" indent="0" algn="just">
              <a:buNone/>
            </a:pPr>
            <a:r>
              <a:rPr lang="pl-PL" b="1" cap="all" dirty="0"/>
              <a:t>Diagnoza FASD</a:t>
            </a: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990600"/>
            <a:ext cx="8015123" cy="369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spcBef>
                <a:spcPts val="0"/>
              </a:spcBef>
              <a:spcAft>
                <a:spcPts val="600"/>
              </a:spcAft>
              <a:buClr>
                <a:srgbClr val="93A299"/>
              </a:buClr>
              <a:buSzPct val="85000"/>
              <a:buNone/>
            </a:pPr>
            <a:r>
              <a:rPr lang="pl-PL" sz="2000" dirty="0"/>
              <a:t>Diagnozy FASD dokonuje się przy użyciu 4-cyfrowego Kwestionariusza FASD, który obejmuje następujące kategorie diagnostyczne:</a:t>
            </a:r>
            <a:endParaRPr lang="pl-PL" sz="1400" dirty="0"/>
          </a:p>
          <a:p>
            <a:pPr marL="76200" indent="0" algn="just">
              <a:spcBef>
                <a:spcPts val="0"/>
              </a:spcBef>
              <a:spcAft>
                <a:spcPts val="600"/>
              </a:spcAft>
              <a:buClr>
                <a:srgbClr val="93A299"/>
              </a:buClr>
              <a:buSzPct val="85000"/>
              <a:buNone/>
            </a:pPr>
            <a:endParaRPr lang="pl-PL" sz="1600" dirty="0"/>
          </a:p>
          <a:p>
            <a:pPr algn="just">
              <a:spcBef>
                <a:spcPts val="0"/>
              </a:spcBef>
              <a:spcAft>
                <a:spcPts val="1200"/>
              </a:spcAft>
              <a:buClr>
                <a:srgbClr val="93A299"/>
              </a:buClr>
              <a:buSzPct val="85000"/>
            </a:pPr>
            <a:r>
              <a:rPr lang="pl-PL" sz="1600" dirty="0"/>
              <a:t>Niedobór masy ciała;</a:t>
            </a:r>
          </a:p>
          <a:p>
            <a:pPr algn="just">
              <a:spcBef>
                <a:spcPts val="0"/>
              </a:spcBef>
              <a:spcAft>
                <a:spcPts val="1200"/>
              </a:spcAft>
              <a:buClr>
                <a:srgbClr val="93A299"/>
              </a:buClr>
              <a:buSzPct val="85000"/>
            </a:pPr>
            <a:r>
              <a:rPr lang="pl-PL" sz="1600" dirty="0"/>
              <a:t>Cechy dysmorfii twarzy charakterystyczne dla FASD;</a:t>
            </a:r>
          </a:p>
          <a:p>
            <a:pPr algn="just">
              <a:spcBef>
                <a:spcPts val="0"/>
              </a:spcBef>
              <a:spcAft>
                <a:spcPts val="1200"/>
              </a:spcAft>
              <a:buClr>
                <a:srgbClr val="93A299"/>
              </a:buClr>
              <a:buSzPct val="85000"/>
            </a:pPr>
            <a:r>
              <a:rPr lang="pl-PL" sz="1600" dirty="0"/>
              <a:t>Stopień uszkodzenia/dysfunkcji Ośrodkowego Układu Nerwowego (OUN);</a:t>
            </a:r>
          </a:p>
          <a:p>
            <a:pPr algn="just">
              <a:spcBef>
                <a:spcPts val="0"/>
              </a:spcBef>
              <a:spcAft>
                <a:spcPts val="1200"/>
              </a:spcAft>
              <a:buClr>
                <a:srgbClr val="93A299"/>
              </a:buClr>
              <a:buSzPct val="85000"/>
            </a:pPr>
            <a:r>
              <a:rPr lang="pl-PL" sz="1600" dirty="0"/>
              <a:t>Prenatalna eskpozycja na alkohol.</a:t>
            </a:r>
          </a:p>
        </p:txBody>
      </p:sp>
      <p:sp>
        <p:nvSpPr>
          <p:cNvPr id="2" name="pole tekstowe 5">
            <a:extLst>
              <a:ext uri="{FF2B5EF4-FFF2-40B4-BE49-F238E27FC236}">
                <a16:creationId xmlns:a16="http://schemas.microsoft.com/office/drawing/2014/main" id="{B24F4440-F1E7-4130-9B61-9358CB635157}"/>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P. Raczyński, Materiały Informacyjne o Płodowym Zespole Alkoholowym dla lekarzy, Warszawa 2007.</a:t>
            </a:r>
          </a:p>
        </p:txBody>
      </p:sp>
    </p:spTree>
    <p:extLst>
      <p:ext uri="{BB962C8B-B14F-4D97-AF65-F5344CB8AC3E}">
        <p14:creationId xmlns:p14="http://schemas.microsoft.com/office/powerpoint/2010/main" val="210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28626"/>
          </a:xfrm>
          <a:prstGeom prst="rect">
            <a:avLst/>
          </a:prstGeom>
        </p:spPr>
        <p:txBody>
          <a:bodyPr spcFirstLastPara="1" wrap="square" lIns="91425" tIns="91425" rIns="91425" bIns="91425" anchor="t" anchorCtr="0">
            <a:noAutofit/>
          </a:bodyPr>
          <a:lstStyle/>
          <a:p>
            <a:pPr marL="0" indent="0" algn="just">
              <a:buNone/>
            </a:pPr>
            <a:r>
              <a:rPr lang="pl-PL" b="1" cap="all" dirty="0"/>
              <a:t>Płodowy Zespół Alkoholowy FAS</a:t>
            </a: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990600"/>
            <a:ext cx="8015123" cy="3040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spcBef>
                <a:spcPts val="0"/>
              </a:spcBef>
              <a:spcAft>
                <a:spcPts val="1800"/>
              </a:spcAft>
              <a:buClr>
                <a:srgbClr val="93A299"/>
              </a:buClr>
              <a:buSzPct val="85000"/>
              <a:buNone/>
            </a:pPr>
            <a:r>
              <a:rPr lang="pl-PL" sz="2000" dirty="0"/>
              <a:t>Termin Płodowy Zespół Alkoholowy FAS (</a:t>
            </a:r>
            <a:r>
              <a:rPr lang="pl-PL" sz="2000" dirty="0" err="1"/>
              <a:t>Fetal</a:t>
            </a:r>
            <a:r>
              <a:rPr lang="pl-PL" sz="2000" dirty="0"/>
              <a:t> </a:t>
            </a:r>
            <a:r>
              <a:rPr lang="pl-PL" sz="2000" dirty="0" err="1"/>
              <a:t>Alcohol</a:t>
            </a:r>
            <a:r>
              <a:rPr lang="pl-PL" sz="2000" dirty="0"/>
              <a:t> </a:t>
            </a:r>
            <a:r>
              <a:rPr lang="pl-PL" sz="2000" dirty="0" err="1"/>
              <a:t>Syndrome</a:t>
            </a:r>
            <a:r>
              <a:rPr lang="pl-PL" sz="2000" dirty="0"/>
              <a:t>) został stworzony na określenie szkód zdrowotnych występujących u dzieci narażonych w życiu płodowym na działanie alkoholu, dotyczących:</a:t>
            </a:r>
          </a:p>
          <a:p>
            <a:pPr algn="just">
              <a:spcBef>
                <a:spcPts val="0"/>
              </a:spcBef>
              <a:spcAft>
                <a:spcPts val="600"/>
              </a:spcAft>
              <a:buClr>
                <a:srgbClr val="93A299"/>
              </a:buClr>
              <a:buSzPct val="85000"/>
            </a:pPr>
            <a:r>
              <a:rPr lang="pl-PL" sz="1600" dirty="0"/>
              <a:t>układu nerwowego;</a:t>
            </a:r>
          </a:p>
          <a:p>
            <a:pPr algn="just">
              <a:spcBef>
                <a:spcPts val="0"/>
              </a:spcBef>
              <a:spcAft>
                <a:spcPts val="600"/>
              </a:spcAft>
              <a:buClr>
                <a:srgbClr val="93A299"/>
              </a:buClr>
              <a:buSzPct val="85000"/>
            </a:pPr>
            <a:r>
              <a:rPr lang="pl-PL" sz="1600" dirty="0"/>
              <a:t>odmienności w budowie ciała;</a:t>
            </a:r>
          </a:p>
          <a:p>
            <a:pPr algn="just">
              <a:spcBef>
                <a:spcPts val="0"/>
              </a:spcBef>
              <a:spcAft>
                <a:spcPts val="600"/>
              </a:spcAft>
              <a:buClr>
                <a:srgbClr val="93A299"/>
              </a:buClr>
              <a:buSzPct val="85000"/>
            </a:pPr>
            <a:r>
              <a:rPr lang="pl-PL" sz="1600" dirty="0"/>
              <a:t>zaburzeń w funkcjonowaniu.</a:t>
            </a:r>
          </a:p>
          <a:p>
            <a:pPr marL="76200" indent="0" algn="just">
              <a:spcBef>
                <a:spcPts val="0"/>
              </a:spcBef>
              <a:spcAft>
                <a:spcPts val="600"/>
              </a:spcAft>
              <a:buClr>
                <a:srgbClr val="93A299"/>
              </a:buClr>
              <a:buSzPct val="85000"/>
              <a:buNone/>
            </a:pPr>
            <a:endParaRPr lang="pl-PL" sz="1600" dirty="0"/>
          </a:p>
        </p:txBody>
      </p:sp>
      <p:sp>
        <p:nvSpPr>
          <p:cNvPr id="6" name="pole tekstowe 5">
            <a:extLst>
              <a:ext uri="{FF2B5EF4-FFF2-40B4-BE49-F238E27FC236}">
                <a16:creationId xmlns:a16="http://schemas.microsoft.com/office/drawing/2014/main" id="{3785B583-F94F-4265-8C66-78904086282F}"/>
              </a:ext>
            </a:extLst>
          </p:cNvPr>
          <p:cNvSpPr txBox="1"/>
          <p:nvPr/>
        </p:nvSpPr>
        <p:spPr>
          <a:xfrm>
            <a:off x="465444" y="3928609"/>
            <a:ext cx="8015122" cy="830997"/>
          </a:xfrm>
          <a:prstGeom prst="rect">
            <a:avLst/>
          </a:prstGeom>
          <a:solidFill>
            <a:schemeClr val="bg2">
              <a:lumMod val="40000"/>
              <a:lumOff val="60000"/>
            </a:schemeClr>
          </a:solidFill>
        </p:spPr>
        <p:txBody>
          <a:bodyPr wrap="square">
            <a:spAutoFit/>
          </a:bodyPr>
          <a:lstStyle/>
          <a:p>
            <a:pPr lvl="0" algn="just">
              <a:spcBef>
                <a:spcPts val="479"/>
              </a:spcBef>
              <a:buNone/>
            </a:pPr>
            <a:r>
              <a:rPr lang="pl-PL" sz="1600" dirty="0">
                <a:solidFill>
                  <a:schemeClr val="tx2">
                    <a:lumMod val="25000"/>
                  </a:schemeClr>
                </a:solidFill>
                <a:latin typeface="Lato" panose="020B0604020202020204" charset="-18"/>
                <a:cs typeface="Times New Roman" pitchFamily="18"/>
              </a:rPr>
              <a:t>FAS uznawany jest za jednostkę nozologiczną, która wiąże się z występowaniem u osób nią dotkniętych nieprawidłowości w zakresie rozwoju fizycznego, umysłowego</a:t>
            </a:r>
            <a:br>
              <a:rPr lang="pl-PL" sz="1600" dirty="0">
                <a:solidFill>
                  <a:schemeClr val="tx2">
                    <a:lumMod val="25000"/>
                  </a:schemeClr>
                </a:solidFill>
                <a:latin typeface="Lato" panose="020B0604020202020204" charset="-18"/>
                <a:cs typeface="Times New Roman" pitchFamily="18"/>
              </a:rPr>
            </a:br>
            <a:r>
              <a:rPr lang="pl-PL" sz="1600" dirty="0">
                <a:solidFill>
                  <a:schemeClr val="tx2">
                    <a:lumMod val="25000"/>
                  </a:schemeClr>
                </a:solidFill>
                <a:latin typeface="Lato" panose="020B0604020202020204" charset="-18"/>
                <a:cs typeface="Times New Roman" pitchFamily="18"/>
              </a:rPr>
              <a:t>i różnych zaburzeń zachowania.</a:t>
            </a:r>
          </a:p>
        </p:txBody>
      </p:sp>
    </p:spTree>
    <p:extLst>
      <p:ext uri="{BB962C8B-B14F-4D97-AF65-F5344CB8AC3E}">
        <p14:creationId xmlns:p14="http://schemas.microsoft.com/office/powerpoint/2010/main" val="10022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par>
                          <p:cTn id="12" fill="hold">
                            <p:stCondLst>
                              <p:cond delay="275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2674713"/>
            <a:ext cx="8015123" cy="17041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spcBef>
                <a:spcPts val="0"/>
              </a:spcBef>
              <a:spcAft>
                <a:spcPts val="600"/>
              </a:spcAft>
              <a:buClr>
                <a:srgbClr val="93A299"/>
              </a:buClr>
              <a:buSzPct val="85000"/>
              <a:buNone/>
            </a:pPr>
            <a:r>
              <a:rPr lang="pl-PL" sz="2000" dirty="0"/>
              <a:t>SPOŚRÓD WSZYSTKICH JEDNOSTEK NALEŻĄCYCH DO SPEKTRUM PŁODOWYCH ZABURZEŃ ALKOHOLOWYCH (FASD), </a:t>
            </a:r>
            <a:r>
              <a:rPr lang="pl-PL" sz="2000" b="1" dirty="0"/>
              <a:t>JEDYNIE PEŁNY FAS ZNAJDUJE SIĘ W MIĘDZYNARODOWEJ KLASYFIKACJI CHORÓB ICD – 10, W KTÓREJ PRZYPISANO MU SYMBOL Q.86.0.</a:t>
            </a:r>
          </a:p>
        </p:txBody>
      </p:sp>
      <p:pic>
        <p:nvPicPr>
          <p:cNvPr id="3" name="Obraz 4">
            <a:extLst>
              <a:ext uri="{FF2B5EF4-FFF2-40B4-BE49-F238E27FC236}">
                <a16:creationId xmlns:a16="http://schemas.microsoft.com/office/drawing/2014/main" id="{DF698097-3E11-456F-A0CB-AC26C1399F9C}"/>
              </a:ext>
            </a:extLst>
          </p:cNvPr>
          <p:cNvPicPr>
            <a:picLocks noChangeAspect="1"/>
          </p:cNvPicPr>
          <p:nvPr/>
        </p:nvPicPr>
        <p:blipFill>
          <a:blip r:embed="rId3">
            <a:lum/>
            <a:alphaModFix/>
          </a:blip>
          <a:srcRect/>
          <a:stretch>
            <a:fillRect/>
          </a:stretch>
        </p:blipFill>
        <p:spPr>
          <a:xfrm>
            <a:off x="2627640" y="416787"/>
            <a:ext cx="4104000" cy="2052000"/>
          </a:xfrm>
          <a:prstGeom prst="rect">
            <a:avLst/>
          </a:prstGeom>
          <a:noFill/>
          <a:ln>
            <a:noFill/>
          </a:ln>
        </p:spPr>
      </p:pic>
    </p:spTree>
    <p:extLst>
      <p:ext uri="{BB962C8B-B14F-4D97-AF65-F5344CB8AC3E}">
        <p14:creationId xmlns:p14="http://schemas.microsoft.com/office/powerpoint/2010/main" val="39846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28626"/>
          </a:xfrm>
          <a:prstGeom prst="rect">
            <a:avLst/>
          </a:prstGeom>
        </p:spPr>
        <p:txBody>
          <a:bodyPr spcFirstLastPara="1" wrap="square" lIns="91425" tIns="91425" rIns="91425" bIns="91425" anchor="t" anchorCtr="0">
            <a:noAutofit/>
          </a:bodyPr>
          <a:lstStyle/>
          <a:p>
            <a:pPr marL="0" indent="0" algn="just">
              <a:buNone/>
            </a:pPr>
            <a:r>
              <a:rPr lang="en-US" b="1" cap="all" dirty="0" err="1"/>
              <a:t>Wczesna</a:t>
            </a:r>
            <a:r>
              <a:rPr lang="en-US" b="1" cap="all" dirty="0"/>
              <a:t> </a:t>
            </a:r>
            <a:r>
              <a:rPr lang="en-US" b="1" cap="all" dirty="0" err="1"/>
              <a:t>diagnoza</a:t>
            </a:r>
            <a:r>
              <a:rPr lang="en-US" b="1" cap="all" dirty="0"/>
              <a:t> </a:t>
            </a:r>
            <a:r>
              <a:rPr lang="pl-PL" b="1" cap="all" dirty="0"/>
              <a:t>FAS</a:t>
            </a: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990600"/>
            <a:ext cx="8015123" cy="3740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spcBef>
                <a:spcPts val="0"/>
              </a:spcBef>
              <a:spcAft>
                <a:spcPts val="600"/>
              </a:spcAft>
              <a:buClr>
                <a:srgbClr val="93A299"/>
              </a:buClr>
              <a:buSzPct val="85000"/>
            </a:pPr>
            <a:r>
              <a:rPr lang="pl-PL" sz="1200" dirty="0"/>
              <a:t>Wczesna diagnoza FAS daje dzieciom szansę na pomoc od urodzenia, która powinna zmieniać się wraz ze</a:t>
            </a:r>
            <a:r>
              <a:rPr lang="en-US" sz="1200" dirty="0"/>
              <a:t> </a:t>
            </a:r>
            <a:r>
              <a:rPr lang="pl-PL" sz="1200" dirty="0"/>
              <a:t>zmianami rozwojowymi jakie osiąga dziecko</a:t>
            </a:r>
            <a:r>
              <a:rPr lang="en-US" sz="1200" dirty="0"/>
              <a:t>.</a:t>
            </a:r>
            <a:endParaRPr lang="pl-PL" sz="1200" dirty="0"/>
          </a:p>
          <a:p>
            <a:pPr algn="just">
              <a:spcBef>
                <a:spcPts val="0"/>
              </a:spcBef>
              <a:spcAft>
                <a:spcPts val="600"/>
              </a:spcAft>
              <a:buClr>
                <a:srgbClr val="93A299"/>
              </a:buClr>
              <a:buSzPct val="85000"/>
            </a:pPr>
            <a:r>
              <a:rPr lang="pl-PL" sz="1200" dirty="0"/>
              <a:t>Właściwa diagnoza daje również szansę na  właściwą edukację.</a:t>
            </a:r>
          </a:p>
          <a:p>
            <a:pPr algn="just">
              <a:spcBef>
                <a:spcPts val="0"/>
              </a:spcBef>
              <a:spcAft>
                <a:spcPts val="600"/>
              </a:spcAft>
              <a:buClr>
                <a:srgbClr val="93A299"/>
              </a:buClr>
              <a:buSzPct val="85000"/>
            </a:pPr>
            <a:r>
              <a:rPr lang="pl-PL" sz="1200" dirty="0"/>
              <a:t>Konieczne jest monitorowanie rozwoju i ocena bieżących potrzeb i osiągnięć dziecka.</a:t>
            </a:r>
          </a:p>
          <a:p>
            <a:pPr algn="just">
              <a:spcBef>
                <a:spcPts val="0"/>
              </a:spcBef>
              <a:spcAft>
                <a:spcPts val="600"/>
              </a:spcAft>
              <a:buClr>
                <a:srgbClr val="93A299"/>
              </a:buClr>
              <a:buSzPct val="85000"/>
            </a:pPr>
            <a:r>
              <a:rPr lang="pl-PL" sz="1200" dirty="0"/>
              <a:t>Diagnoza powinna być punktem wyjścia dla zaplanowania procesu terapii</a:t>
            </a:r>
            <a:r>
              <a:rPr lang="en-US" sz="1200" dirty="0"/>
              <a:t> </a:t>
            </a:r>
            <a:r>
              <a:rPr lang="pl-PL" sz="1200" dirty="0"/>
              <a:t> i leczenia.</a:t>
            </a:r>
          </a:p>
          <a:p>
            <a:pPr algn="just">
              <a:spcBef>
                <a:spcPts val="0"/>
              </a:spcBef>
              <a:spcAft>
                <a:spcPts val="600"/>
              </a:spcAft>
              <a:buClr>
                <a:srgbClr val="93A299"/>
              </a:buClr>
              <a:buSzPct val="85000"/>
            </a:pPr>
            <a:r>
              <a:rPr lang="pl-PL" sz="1200" dirty="0"/>
              <a:t>Ponieważ wychowanie dziecka z uszkodzeniami mózgu jest bardzo obciążające, rodzice powinni umieć skorzystać ze wsparcia emocjonalnego dla siebie samych.</a:t>
            </a:r>
          </a:p>
          <a:p>
            <a:pPr algn="just">
              <a:spcBef>
                <a:spcPts val="0"/>
              </a:spcBef>
              <a:spcAft>
                <a:spcPts val="600"/>
              </a:spcAft>
              <a:buClr>
                <a:srgbClr val="93A299"/>
              </a:buClr>
              <a:buSzPct val="85000"/>
            </a:pPr>
            <a:r>
              <a:rPr lang="en-US" sz="1200" dirty="0"/>
              <a:t>T</a:t>
            </a:r>
            <a:r>
              <a:rPr lang="pl-PL" sz="1200" dirty="0"/>
              <a:t>rudności we wczesnym rozpoznaniu mogą wynikać przede wszystkim</a:t>
            </a:r>
            <a:r>
              <a:rPr lang="en-US" sz="1200" dirty="0"/>
              <a:t> </a:t>
            </a:r>
            <a:r>
              <a:rPr lang="pl-PL" sz="1200" dirty="0"/>
              <a:t>z zaprzeczenia spożywania alkoholu przez matkę w czasie ciąży, braku wiedzy, lęku przed etykietowaniem dziecka i/lub matki, brakiem ośrodków diagnozujących.</a:t>
            </a:r>
          </a:p>
          <a:p>
            <a:pPr algn="just">
              <a:spcBef>
                <a:spcPts val="0"/>
              </a:spcBef>
              <a:spcAft>
                <a:spcPts val="600"/>
              </a:spcAft>
              <a:buClr>
                <a:srgbClr val="93A299"/>
              </a:buClr>
              <a:buSzPct val="85000"/>
            </a:pPr>
            <a:r>
              <a:rPr lang="pl-PL" sz="1200" dirty="0"/>
              <a:t>Objawy FAS są często mylone z:</a:t>
            </a:r>
          </a:p>
          <a:p>
            <a:pPr lvl="1" algn="just">
              <a:buClr>
                <a:srgbClr val="93A299"/>
              </a:buClr>
              <a:buSzPct val="85000"/>
            </a:pPr>
            <a:r>
              <a:rPr lang="pl-PL" sz="1200" dirty="0"/>
              <a:t>ADHD,</a:t>
            </a:r>
          </a:p>
          <a:p>
            <a:pPr lvl="1" algn="just">
              <a:buClr>
                <a:srgbClr val="93A299"/>
              </a:buClr>
              <a:buSzPct val="85000"/>
            </a:pPr>
            <a:r>
              <a:rPr lang="pl-PL" sz="1200" dirty="0"/>
              <a:t>chorobą dwubiegunową,</a:t>
            </a:r>
          </a:p>
          <a:p>
            <a:pPr lvl="1" algn="just">
              <a:buClr>
                <a:srgbClr val="93A299"/>
              </a:buClr>
              <a:buSzPct val="85000"/>
            </a:pPr>
            <a:r>
              <a:rPr lang="pl-PL" sz="1200" dirty="0"/>
              <a:t>zaburzeniami psychotycznymi,</a:t>
            </a:r>
          </a:p>
          <a:p>
            <a:pPr lvl="1" algn="just">
              <a:buClr>
                <a:srgbClr val="93A299"/>
              </a:buClr>
              <a:buSzPct val="85000"/>
            </a:pPr>
            <a:r>
              <a:rPr lang="pl-PL" sz="1200" dirty="0"/>
              <a:t>autyzmem,</a:t>
            </a:r>
          </a:p>
          <a:p>
            <a:pPr lvl="1" algn="just">
              <a:buClr>
                <a:srgbClr val="93A299"/>
              </a:buClr>
              <a:buSzPct val="85000"/>
            </a:pPr>
            <a:r>
              <a:rPr lang="pl-PL" sz="1200" dirty="0"/>
              <a:t>zaburzeniami z pogranicza </a:t>
            </a:r>
            <a:r>
              <a:rPr lang="pl-PL" sz="1200" dirty="0" err="1"/>
              <a:t>borderline</a:t>
            </a:r>
            <a:r>
              <a:rPr lang="pl-PL" sz="1200" dirty="0"/>
              <a:t>.</a:t>
            </a:r>
          </a:p>
        </p:txBody>
      </p:sp>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P. Raczyński, Materiały Informacyjne o Płodowym Zespole Alkoholowym dla lekarzy, Warszawa 2007.</a:t>
            </a:r>
          </a:p>
        </p:txBody>
      </p:sp>
    </p:spTree>
    <p:extLst>
      <p:ext uri="{BB962C8B-B14F-4D97-AF65-F5344CB8AC3E}">
        <p14:creationId xmlns:p14="http://schemas.microsoft.com/office/powerpoint/2010/main" val="33121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28626"/>
          </a:xfrm>
          <a:prstGeom prst="rect">
            <a:avLst/>
          </a:prstGeom>
        </p:spPr>
        <p:txBody>
          <a:bodyPr spcFirstLastPara="1" wrap="square" lIns="91425" tIns="91425" rIns="91425" bIns="91425" anchor="t" anchorCtr="0">
            <a:noAutofit/>
          </a:bodyPr>
          <a:lstStyle/>
          <a:p>
            <a:pPr marL="0" indent="0" algn="just">
              <a:buNone/>
            </a:pPr>
            <a:r>
              <a:rPr lang="pl-PL" b="1" cap="all" dirty="0"/>
              <a:t>Właściwości fizyczne FAS</a:t>
            </a:r>
          </a:p>
        </p:txBody>
      </p:sp>
      <p:graphicFrame>
        <p:nvGraphicFramePr>
          <p:cNvPr id="2" name="Diagram 1">
            <a:extLst>
              <a:ext uri="{FF2B5EF4-FFF2-40B4-BE49-F238E27FC236}">
                <a16:creationId xmlns:a16="http://schemas.microsoft.com/office/drawing/2014/main" id="{47F1DA67-CD0F-4241-BDDD-35FD2FE960BD}"/>
              </a:ext>
            </a:extLst>
          </p:cNvPr>
          <p:cNvGraphicFramePr/>
          <p:nvPr>
            <p:extLst>
              <p:ext uri="{D42A27DB-BD31-4B8C-83A1-F6EECF244321}">
                <p14:modId xmlns:p14="http://schemas.microsoft.com/office/powerpoint/2010/main" val="3461207293"/>
              </p:ext>
            </p:extLst>
          </p:nvPr>
        </p:nvGraphicFramePr>
        <p:xfrm>
          <a:off x="1524000" y="81752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5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ABEE7228-0FEF-40BE-A08D-E8108F6A239E}"/>
                                            </p:graphicEl>
                                          </p:spTgt>
                                        </p:tgtEl>
                                        <p:attrNameLst>
                                          <p:attrName>style.visibility</p:attrName>
                                        </p:attrNameLst>
                                      </p:cBhvr>
                                      <p:to>
                                        <p:strVal val="visible"/>
                                      </p:to>
                                    </p:set>
                                    <p:animEffect transition="in" filter="fade">
                                      <p:cBhvr>
                                        <p:cTn id="12" dur="500"/>
                                        <p:tgtEl>
                                          <p:spTgt spid="2">
                                            <p:graphicEl>
                                              <a:dgm id="{ABEE7228-0FEF-40BE-A08D-E8108F6A239E}"/>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9D229C76-2BCC-4688-93BB-6A71E2C77363}"/>
                                            </p:graphicEl>
                                          </p:spTgt>
                                        </p:tgtEl>
                                        <p:attrNameLst>
                                          <p:attrName>style.visibility</p:attrName>
                                        </p:attrNameLst>
                                      </p:cBhvr>
                                      <p:to>
                                        <p:strVal val="visible"/>
                                      </p:to>
                                    </p:set>
                                    <p:animEffect transition="in" filter="fade">
                                      <p:cBhvr>
                                        <p:cTn id="16" dur="500"/>
                                        <p:tgtEl>
                                          <p:spTgt spid="2">
                                            <p:graphicEl>
                                              <a:dgm id="{9D229C76-2BCC-4688-93BB-6A71E2C7736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755A26AE-0B3D-4B1F-A081-ACA1985D23D6}"/>
                                            </p:graphicEl>
                                          </p:spTgt>
                                        </p:tgtEl>
                                        <p:attrNameLst>
                                          <p:attrName>style.visibility</p:attrName>
                                        </p:attrNameLst>
                                      </p:cBhvr>
                                      <p:to>
                                        <p:strVal val="visible"/>
                                      </p:to>
                                    </p:set>
                                    <p:animEffect transition="in" filter="fade">
                                      <p:cBhvr>
                                        <p:cTn id="19" dur="500"/>
                                        <p:tgtEl>
                                          <p:spTgt spid="2">
                                            <p:graphicEl>
                                              <a:dgm id="{755A26AE-0B3D-4B1F-A081-ACA1985D23D6}"/>
                                            </p:graphic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360CB092-D474-4728-BBF6-D8D1C09BCCB0}"/>
                                            </p:graphicEl>
                                          </p:spTgt>
                                        </p:tgtEl>
                                        <p:attrNameLst>
                                          <p:attrName>style.visibility</p:attrName>
                                        </p:attrNameLst>
                                      </p:cBhvr>
                                      <p:to>
                                        <p:strVal val="visible"/>
                                      </p:to>
                                    </p:set>
                                    <p:animEffect transition="in" filter="fade">
                                      <p:cBhvr>
                                        <p:cTn id="23" dur="500"/>
                                        <p:tgtEl>
                                          <p:spTgt spid="2">
                                            <p:graphicEl>
                                              <a:dgm id="{360CB092-D474-4728-BBF6-D8D1C09BCCB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55E45CB2-A805-41EC-9FAB-E3FB834F1905}"/>
                                            </p:graphicEl>
                                          </p:spTgt>
                                        </p:tgtEl>
                                        <p:attrNameLst>
                                          <p:attrName>style.visibility</p:attrName>
                                        </p:attrNameLst>
                                      </p:cBhvr>
                                      <p:to>
                                        <p:strVal val="visible"/>
                                      </p:to>
                                    </p:set>
                                    <p:animEffect transition="in" filter="fade">
                                      <p:cBhvr>
                                        <p:cTn id="26" dur="500"/>
                                        <p:tgtEl>
                                          <p:spTgt spid="2">
                                            <p:graphicEl>
                                              <a:dgm id="{55E45CB2-A805-41EC-9FAB-E3FB834F1905}"/>
                                            </p:graphic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
                                            <p:graphicEl>
                                              <a:dgm id="{24317C92-D39A-438F-AA58-3E8517A2B646}"/>
                                            </p:graphicEl>
                                          </p:spTgt>
                                        </p:tgtEl>
                                        <p:attrNameLst>
                                          <p:attrName>style.visibility</p:attrName>
                                        </p:attrNameLst>
                                      </p:cBhvr>
                                      <p:to>
                                        <p:strVal val="visible"/>
                                      </p:to>
                                    </p:set>
                                    <p:animEffect transition="in" filter="fade">
                                      <p:cBhvr>
                                        <p:cTn id="30" dur="500"/>
                                        <p:tgtEl>
                                          <p:spTgt spid="2">
                                            <p:graphicEl>
                                              <a:dgm id="{24317C92-D39A-438F-AA58-3E8517A2B646}"/>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graphicEl>
                                              <a:dgm id="{FC9A643E-0198-4BE5-B6F2-8E56D674696A}"/>
                                            </p:graphicEl>
                                          </p:spTgt>
                                        </p:tgtEl>
                                        <p:attrNameLst>
                                          <p:attrName>style.visibility</p:attrName>
                                        </p:attrNameLst>
                                      </p:cBhvr>
                                      <p:to>
                                        <p:strVal val="visible"/>
                                      </p:to>
                                    </p:set>
                                    <p:animEffect transition="in" filter="fade">
                                      <p:cBhvr>
                                        <p:cTn id="33" dur="500"/>
                                        <p:tgtEl>
                                          <p:spTgt spid="2">
                                            <p:graphicEl>
                                              <a:dgm id="{FC9A643E-0198-4BE5-B6F2-8E56D674696A}"/>
                                            </p:graphic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
                                            <p:graphicEl>
                                              <a:dgm id="{AB345100-03DB-4BEE-BEE2-95CA061B222A}"/>
                                            </p:graphicEl>
                                          </p:spTgt>
                                        </p:tgtEl>
                                        <p:attrNameLst>
                                          <p:attrName>style.visibility</p:attrName>
                                        </p:attrNameLst>
                                      </p:cBhvr>
                                      <p:to>
                                        <p:strVal val="visible"/>
                                      </p:to>
                                    </p:set>
                                    <p:animEffect transition="in" filter="fade">
                                      <p:cBhvr>
                                        <p:cTn id="37" dur="500"/>
                                        <p:tgtEl>
                                          <p:spTgt spid="2">
                                            <p:graphicEl>
                                              <a:dgm id="{AB345100-03DB-4BEE-BEE2-95CA061B222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graphicEl>
                                              <a:dgm id="{1D3BB94E-A548-4331-9334-71AB3CDA0FF5}"/>
                                            </p:graphicEl>
                                          </p:spTgt>
                                        </p:tgtEl>
                                        <p:attrNameLst>
                                          <p:attrName>style.visibility</p:attrName>
                                        </p:attrNameLst>
                                      </p:cBhvr>
                                      <p:to>
                                        <p:strVal val="visible"/>
                                      </p:to>
                                    </p:set>
                                    <p:animEffect transition="in" filter="fade">
                                      <p:cBhvr>
                                        <p:cTn id="40" dur="500"/>
                                        <p:tgtEl>
                                          <p:spTgt spid="2">
                                            <p:graphicEl>
                                              <a:dgm id="{1D3BB94E-A548-4331-9334-71AB3CDA0F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828767"/>
          </a:xfrm>
          <a:prstGeom prst="rect">
            <a:avLst/>
          </a:prstGeom>
        </p:spPr>
        <p:txBody>
          <a:bodyPr spcFirstLastPara="1" wrap="square" lIns="91425" tIns="91425" rIns="91425" bIns="91425" anchor="t" anchorCtr="0">
            <a:noAutofit/>
          </a:bodyPr>
          <a:lstStyle/>
          <a:p>
            <a:pPr marL="0" indent="0" algn="just">
              <a:buNone/>
            </a:pPr>
            <a:r>
              <a:rPr lang="pl-PL" sz="2000" b="1" cap="all" dirty="0"/>
              <a:t>Kryteria diagnostyczne Alkoholowego Zespołu Płodowego FAS</a:t>
            </a: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1090741"/>
            <a:ext cx="8015123" cy="516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ctr">
              <a:spcBef>
                <a:spcPts val="0"/>
              </a:spcBef>
              <a:spcAft>
                <a:spcPts val="600"/>
              </a:spcAft>
              <a:buClr>
                <a:srgbClr val="93A299"/>
              </a:buClr>
              <a:buSzPct val="85000"/>
              <a:buNone/>
            </a:pPr>
            <a:r>
              <a:rPr lang="pl-PL" sz="1800" dirty="0"/>
              <a:t>Specyficzne dysmorfie w budowie twarzy:</a:t>
            </a:r>
          </a:p>
        </p:txBody>
      </p:sp>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https://www.urazyokoloporodowe.pl/zespol-alkoholowy-plodu-fas/</a:t>
            </a:r>
          </a:p>
        </p:txBody>
      </p:sp>
      <p:pic>
        <p:nvPicPr>
          <p:cNvPr id="3" name="Obraz 4">
            <a:extLst>
              <a:ext uri="{FF2B5EF4-FFF2-40B4-BE49-F238E27FC236}">
                <a16:creationId xmlns:a16="http://schemas.microsoft.com/office/drawing/2014/main" id="{CF4B4A12-D380-40B9-8844-F7E4200C9807}"/>
              </a:ext>
            </a:extLst>
          </p:cNvPr>
          <p:cNvPicPr>
            <a:picLocks noChangeAspect="1"/>
          </p:cNvPicPr>
          <p:nvPr/>
        </p:nvPicPr>
        <p:blipFill>
          <a:blip r:embed="rId3">
            <a:lum/>
            <a:alphaModFix/>
          </a:blip>
          <a:srcRect/>
          <a:stretch>
            <a:fillRect/>
          </a:stretch>
        </p:blipFill>
        <p:spPr>
          <a:xfrm>
            <a:off x="1620023" y="1521438"/>
            <a:ext cx="5903955" cy="3273949"/>
          </a:xfrm>
          <a:prstGeom prst="rect">
            <a:avLst/>
          </a:prstGeom>
          <a:noFill/>
          <a:ln>
            <a:noFill/>
          </a:ln>
        </p:spPr>
      </p:pic>
    </p:spTree>
    <p:extLst>
      <p:ext uri="{BB962C8B-B14F-4D97-AF65-F5344CB8AC3E}">
        <p14:creationId xmlns:p14="http://schemas.microsoft.com/office/powerpoint/2010/main" val="25894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804826"/>
          </a:xfrm>
          <a:prstGeom prst="rect">
            <a:avLst/>
          </a:prstGeom>
        </p:spPr>
        <p:txBody>
          <a:bodyPr spcFirstLastPara="1" wrap="square" lIns="91425" tIns="91425" rIns="91425" bIns="91425" anchor="t" anchorCtr="0">
            <a:noAutofit/>
          </a:bodyPr>
          <a:lstStyle/>
          <a:p>
            <a:pPr marL="0" indent="0" algn="just">
              <a:buNone/>
            </a:pPr>
            <a:r>
              <a:rPr lang="pl-PL" b="1" cap="all" dirty="0"/>
              <a:t>Dysmorfia twarzy w przebiegu FAS</a:t>
            </a:r>
          </a:p>
        </p:txBody>
      </p:sp>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www.parpa.pl</a:t>
            </a:r>
          </a:p>
        </p:txBody>
      </p:sp>
      <p:pic>
        <p:nvPicPr>
          <p:cNvPr id="4" name="Picture 3">
            <a:extLst>
              <a:ext uri="{FF2B5EF4-FFF2-40B4-BE49-F238E27FC236}">
                <a16:creationId xmlns:a16="http://schemas.microsoft.com/office/drawing/2014/main" id="{930A4D57-DB9D-4EF6-AE04-C918A43F66D0}"/>
              </a:ext>
            </a:extLst>
          </p:cNvPr>
          <p:cNvPicPr>
            <a:picLocks noChangeAspect="1"/>
          </p:cNvPicPr>
          <p:nvPr/>
        </p:nvPicPr>
        <p:blipFill>
          <a:blip r:embed="rId3">
            <a:lum/>
            <a:alphaModFix/>
          </a:blip>
          <a:srcRect/>
          <a:stretch>
            <a:fillRect/>
          </a:stretch>
        </p:blipFill>
        <p:spPr>
          <a:xfrm>
            <a:off x="1663149" y="1066800"/>
            <a:ext cx="5817704" cy="2566678"/>
          </a:xfrm>
          <a:prstGeom prst="rect">
            <a:avLst/>
          </a:prstGeom>
          <a:noFill/>
          <a:ln>
            <a:noFill/>
          </a:ln>
        </p:spPr>
      </p:pic>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1517374" y="3818282"/>
            <a:ext cx="6109252" cy="1063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ctr">
              <a:spcBef>
                <a:spcPts val="0"/>
              </a:spcBef>
              <a:spcAft>
                <a:spcPts val="600"/>
              </a:spcAft>
              <a:buClr>
                <a:srgbClr val="93A299"/>
              </a:buClr>
              <a:buSzPct val="85000"/>
              <a:buNone/>
            </a:pPr>
            <a:r>
              <a:rPr lang="pl-PL" sz="1400" dirty="0"/>
              <a:t>Szeroko rozstawione oczy;</a:t>
            </a:r>
          </a:p>
          <a:p>
            <a:pPr marL="76200" indent="0" algn="ctr">
              <a:spcBef>
                <a:spcPts val="0"/>
              </a:spcBef>
              <a:spcAft>
                <a:spcPts val="600"/>
              </a:spcAft>
              <a:buClr>
                <a:srgbClr val="93A299"/>
              </a:buClr>
              <a:buSzPct val="85000"/>
              <a:buNone/>
            </a:pPr>
            <a:r>
              <a:rPr lang="pl-PL" sz="1400" dirty="0"/>
              <a:t>Szeroka nasada nosowa;</a:t>
            </a:r>
          </a:p>
          <a:p>
            <a:pPr marL="76200" indent="0" algn="ctr">
              <a:spcBef>
                <a:spcPts val="0"/>
              </a:spcBef>
              <a:spcAft>
                <a:spcPts val="600"/>
              </a:spcAft>
              <a:buClr>
                <a:srgbClr val="93A299"/>
              </a:buClr>
              <a:buSzPct val="85000"/>
              <a:buNone/>
            </a:pPr>
            <a:r>
              <a:rPr lang="pl-PL" sz="1400" dirty="0"/>
              <a:t>Dodatkowy fałd skórny w kącie oka.</a:t>
            </a:r>
          </a:p>
        </p:txBody>
      </p:sp>
    </p:spTree>
    <p:extLst>
      <p:ext uri="{BB962C8B-B14F-4D97-AF65-F5344CB8AC3E}">
        <p14:creationId xmlns:p14="http://schemas.microsoft.com/office/powerpoint/2010/main" val="22759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750"/>
                            </p:stCondLst>
                            <p:childTnLst>
                              <p:par>
                                <p:cTn id="13" presetID="10" presetClass="entr" presetSubtype="0" fill="hold" nodeType="afterEffect">
                                  <p:stCondLst>
                                    <p:cond delay="0"/>
                                  </p:stCondLst>
                                  <p:iterate type="wd">
                                    <p:tmPct val="10000"/>
                                  </p:iterate>
                                  <p:childTnLst>
                                    <p:set>
                                      <p:cBhvr>
                                        <p:cTn id="14" dur="1" fill="hold">
                                          <p:stCondLst>
                                            <p:cond delay="0"/>
                                          </p:stCondLst>
                                        </p:cTn>
                                        <p:tgtEl>
                                          <p:spTgt spid="26"/>
                                        </p:tgtEl>
                                        <p:attrNameLst>
                                          <p:attrName>style.visibility</p:attrName>
                                        </p:attrNameLst>
                                      </p:cBhvr>
                                      <p:to>
                                        <p:strVal val="visible"/>
                                      </p:to>
                                    </p:set>
                                    <p:animEffect transition="in" filter="fade">
                                      <p:cBhvr>
                                        <p:cTn id="15"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804826"/>
          </a:xfrm>
          <a:prstGeom prst="rect">
            <a:avLst/>
          </a:prstGeom>
        </p:spPr>
        <p:txBody>
          <a:bodyPr spcFirstLastPara="1" wrap="square" lIns="91425" tIns="91425" rIns="91425" bIns="91425" anchor="t" anchorCtr="0">
            <a:noAutofit/>
          </a:bodyPr>
          <a:lstStyle/>
          <a:p>
            <a:pPr marL="0" indent="0" algn="just">
              <a:buNone/>
            </a:pPr>
            <a:r>
              <a:rPr lang="pl-PL" b="1" cap="all" dirty="0"/>
              <a:t>Dysmorfia twarzy w przebiegu FAS</a:t>
            </a:r>
          </a:p>
        </p:txBody>
      </p:sp>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www.parpa.pl</a:t>
            </a:r>
          </a:p>
        </p:txBody>
      </p:sp>
      <p:pic>
        <p:nvPicPr>
          <p:cNvPr id="3" name="Picture 2">
            <a:extLst>
              <a:ext uri="{FF2B5EF4-FFF2-40B4-BE49-F238E27FC236}">
                <a16:creationId xmlns:a16="http://schemas.microsoft.com/office/drawing/2014/main" id="{648C54AC-F740-4FA4-B209-FCDA53B96B50}"/>
              </a:ext>
            </a:extLst>
          </p:cNvPr>
          <p:cNvPicPr>
            <a:picLocks noChangeAspect="1"/>
          </p:cNvPicPr>
          <p:nvPr/>
        </p:nvPicPr>
        <p:blipFill>
          <a:blip r:embed="rId3">
            <a:lum/>
            <a:alphaModFix/>
          </a:blip>
          <a:srcRect/>
          <a:stretch>
            <a:fillRect/>
          </a:stretch>
        </p:blipFill>
        <p:spPr>
          <a:xfrm>
            <a:off x="1455508" y="1032583"/>
            <a:ext cx="6232986" cy="1369382"/>
          </a:xfrm>
          <a:prstGeom prst="rect">
            <a:avLst/>
          </a:prstGeom>
          <a:noFill/>
          <a:ln>
            <a:noFill/>
          </a:ln>
        </p:spPr>
      </p:pic>
      <p:pic>
        <p:nvPicPr>
          <p:cNvPr id="5" name="Picture 2">
            <a:extLst>
              <a:ext uri="{FF2B5EF4-FFF2-40B4-BE49-F238E27FC236}">
                <a16:creationId xmlns:a16="http://schemas.microsoft.com/office/drawing/2014/main" id="{E7D223BD-BBEA-4F12-AC4D-2F0039E5F5C1}"/>
              </a:ext>
            </a:extLst>
          </p:cNvPr>
          <p:cNvPicPr>
            <a:picLocks noChangeAspect="1"/>
          </p:cNvPicPr>
          <p:nvPr/>
        </p:nvPicPr>
        <p:blipFill>
          <a:blip r:embed="rId4">
            <a:lum/>
            <a:alphaModFix/>
          </a:blip>
          <a:srcRect/>
          <a:stretch>
            <a:fillRect/>
          </a:stretch>
        </p:blipFill>
        <p:spPr>
          <a:xfrm>
            <a:off x="2875722" y="2540649"/>
            <a:ext cx="3392556" cy="1403598"/>
          </a:xfrm>
          <a:prstGeom prst="rect">
            <a:avLst/>
          </a:prstGeom>
          <a:noFill/>
          <a:ln>
            <a:noFill/>
          </a:ln>
        </p:spPr>
      </p:pic>
      <p:sp>
        <p:nvSpPr>
          <p:cNvPr id="10" name="Google Shape;104;p14">
            <a:extLst>
              <a:ext uri="{FF2B5EF4-FFF2-40B4-BE49-F238E27FC236}">
                <a16:creationId xmlns:a16="http://schemas.microsoft.com/office/drawing/2014/main" id="{FA53B240-1234-4CEC-B97C-6B8785E97D5C}"/>
              </a:ext>
            </a:extLst>
          </p:cNvPr>
          <p:cNvSpPr txBox="1">
            <a:spLocks/>
          </p:cNvSpPr>
          <p:nvPr/>
        </p:nvSpPr>
        <p:spPr>
          <a:xfrm>
            <a:off x="1517374" y="3992555"/>
            <a:ext cx="6109252" cy="9061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ctr">
              <a:spcBef>
                <a:spcPts val="0"/>
              </a:spcBef>
              <a:spcAft>
                <a:spcPts val="600"/>
              </a:spcAft>
              <a:buClr>
                <a:srgbClr val="93A299"/>
              </a:buClr>
              <a:buSzPct val="85000"/>
              <a:buNone/>
            </a:pPr>
            <a:r>
              <a:rPr lang="pl-PL" sz="1400" dirty="0"/>
              <a:t>Brak rynienki </a:t>
            </a:r>
            <a:r>
              <a:rPr lang="pl-PL" sz="1400" dirty="0" err="1"/>
              <a:t>podnosowej</a:t>
            </a:r>
            <a:r>
              <a:rPr lang="pl-PL" sz="1400" dirty="0"/>
              <a:t>;</a:t>
            </a:r>
          </a:p>
          <a:p>
            <a:pPr marL="76200" indent="0" algn="ctr">
              <a:spcBef>
                <a:spcPts val="0"/>
              </a:spcBef>
              <a:spcAft>
                <a:spcPts val="600"/>
              </a:spcAft>
              <a:buClr>
                <a:srgbClr val="93A299"/>
              </a:buClr>
              <a:buSzPct val="85000"/>
              <a:buNone/>
            </a:pPr>
            <a:r>
              <a:rPr lang="pl-PL" sz="1400" dirty="0"/>
              <a:t>Cienka górna warga;</a:t>
            </a:r>
          </a:p>
          <a:p>
            <a:pPr marL="76200" indent="0" algn="ctr">
              <a:spcBef>
                <a:spcPts val="0"/>
              </a:spcBef>
              <a:spcAft>
                <a:spcPts val="600"/>
              </a:spcAft>
              <a:buClr>
                <a:srgbClr val="93A299"/>
              </a:buClr>
              <a:buSzPct val="85000"/>
              <a:buNone/>
            </a:pPr>
            <a:r>
              <a:rPr lang="pl-PL" sz="1400" dirty="0" err="1"/>
              <a:t>Małożuchwie</a:t>
            </a:r>
            <a:r>
              <a:rPr lang="pl-PL" sz="1400" dirty="0"/>
              <a:t>.</a:t>
            </a:r>
          </a:p>
        </p:txBody>
      </p:sp>
    </p:spTree>
    <p:extLst>
      <p:ext uri="{BB962C8B-B14F-4D97-AF65-F5344CB8AC3E}">
        <p14:creationId xmlns:p14="http://schemas.microsoft.com/office/powerpoint/2010/main" val="26229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nodeType="afterEffect">
                                  <p:stCondLst>
                                    <p:cond delay="500"/>
                                  </p:stCondLst>
                                  <p:iterate type="wd">
                                    <p:tmPct val="5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916025" y="44034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PL" sz="4400" dirty="0">
                <a:solidFill>
                  <a:schemeClr val="accent2"/>
                </a:solidFill>
              </a:rPr>
              <a:t>Spis treści</a:t>
            </a:r>
            <a:endParaRPr sz="4400" dirty="0">
              <a:solidFill>
                <a:schemeClr val="accent2"/>
              </a:solidFill>
            </a:endParaRPr>
          </a:p>
        </p:txBody>
      </p:sp>
      <p:sp>
        <p:nvSpPr>
          <p:cNvPr id="104" name="Google Shape;104;p14"/>
          <p:cNvSpPr txBox="1">
            <a:spLocks noGrp="1"/>
          </p:cNvSpPr>
          <p:nvPr>
            <p:ph type="body" idx="4294967295"/>
          </p:nvPr>
        </p:nvSpPr>
        <p:spPr>
          <a:xfrm>
            <a:off x="916025" y="1600144"/>
            <a:ext cx="7311950" cy="2868712"/>
          </a:xfrm>
          <a:prstGeom prst="rect">
            <a:avLst/>
          </a:prstGeom>
        </p:spPr>
        <p:txBody>
          <a:bodyPr spcFirstLastPara="1" wrap="square" lIns="91425" tIns="91425" rIns="91425" bIns="91425" anchor="t" anchorCtr="0">
            <a:noAutofit/>
          </a:bodyPr>
          <a:lstStyle/>
          <a:p>
            <a:pPr lvl="0" indent="-457200" algn="l" rtl="0">
              <a:spcBef>
                <a:spcPts val="600"/>
              </a:spcBef>
              <a:spcAft>
                <a:spcPts val="0"/>
              </a:spcAft>
              <a:buAutoNum type="arabicPeriod"/>
            </a:pPr>
            <a:r>
              <a:rPr lang="pl-PL" sz="2000" dirty="0"/>
              <a:t>Alkohol w ciąży.</a:t>
            </a:r>
          </a:p>
          <a:p>
            <a:pPr lvl="0" indent="-457200" algn="l" rtl="0">
              <a:spcBef>
                <a:spcPts val="600"/>
              </a:spcBef>
              <a:spcAft>
                <a:spcPts val="0"/>
              </a:spcAft>
              <a:buAutoNum type="arabicPeriod"/>
            </a:pPr>
            <a:r>
              <a:rPr lang="pl-PL" sz="2000" dirty="0"/>
              <a:t>Terminologia i badania dotyczące rozpoznania </a:t>
            </a:r>
            <a:r>
              <a:rPr lang="pl-PL" sz="2000" b="1" dirty="0"/>
              <a:t>FASD.</a:t>
            </a:r>
          </a:p>
          <a:p>
            <a:pPr lvl="0" indent="-457200" algn="l" rtl="0">
              <a:spcBef>
                <a:spcPts val="600"/>
              </a:spcBef>
              <a:spcAft>
                <a:spcPts val="0"/>
              </a:spcAft>
              <a:buAutoNum type="arabicPeriod"/>
            </a:pPr>
            <a:r>
              <a:rPr lang="pl-PL" sz="2000" dirty="0"/>
              <a:t>Charakterystyka </a:t>
            </a:r>
            <a:r>
              <a:rPr lang="pl-PL" sz="2000" b="1" dirty="0"/>
              <a:t>Płodowego Zespołu Alkoholowego FAS.</a:t>
            </a:r>
            <a:endParaRPr lang="pl-PL" sz="2000" dirty="0"/>
          </a:p>
          <a:p>
            <a:pPr lvl="0" indent="-457200" algn="l" rtl="0">
              <a:spcBef>
                <a:spcPts val="600"/>
              </a:spcBef>
              <a:spcAft>
                <a:spcPts val="0"/>
              </a:spcAft>
              <a:buAutoNum type="arabicPeriod"/>
            </a:pPr>
            <a:r>
              <a:rPr lang="pl-PL" sz="2000" dirty="0"/>
              <a:t>10 zasadniczych praw dotyczących usprawniania i wychowania dzieci z FAS.</a:t>
            </a:r>
          </a:p>
          <a:p>
            <a:pPr lvl="0" indent="-457200" algn="l" rtl="0">
              <a:spcBef>
                <a:spcPts val="600"/>
              </a:spcBef>
              <a:spcAft>
                <a:spcPts val="0"/>
              </a:spcAft>
              <a:buAutoNum type="arabicPeriod"/>
            </a:pPr>
            <a:r>
              <a:rPr lang="pl-PL" sz="2000" dirty="0"/>
              <a:t>Fakty dotyczące spożywania alkoholu w czasie ciąży.</a:t>
            </a:r>
          </a:p>
          <a:p>
            <a:pPr lvl="0" indent="-457200" algn="l" rtl="0">
              <a:spcBef>
                <a:spcPts val="600"/>
              </a:spcBef>
              <a:spcAft>
                <a:spcPts val="0"/>
              </a:spcAft>
              <a:buAutoNum type="arabicPeriod"/>
            </a:pPr>
            <a:r>
              <a:rPr lang="pl-PL" sz="2000" dirty="0"/>
              <a:t>Zbiór ważnych adresów.</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250"/>
                                  </p:stCondLst>
                                  <p:iterate type="wd">
                                    <p:tmPct val="5000"/>
                                  </p:iterate>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804826"/>
          </a:xfrm>
          <a:prstGeom prst="rect">
            <a:avLst/>
          </a:prstGeom>
        </p:spPr>
        <p:txBody>
          <a:bodyPr spcFirstLastPara="1" wrap="square" lIns="91425" tIns="91425" rIns="91425" bIns="91425" anchor="t" anchorCtr="0">
            <a:noAutofit/>
          </a:bodyPr>
          <a:lstStyle/>
          <a:p>
            <a:pPr marL="0" indent="0" algn="just">
              <a:buNone/>
            </a:pPr>
            <a:r>
              <a:rPr lang="pl-PL" sz="2000" b="1" cap="all" dirty="0"/>
              <a:t>NIEPRAWIDŁOWY ROZWÓJ OŚRODKOWEGO UKŁADU NERWOWEGO (OUN)</a:t>
            </a:r>
          </a:p>
        </p:txBody>
      </p:sp>
      <p:sp>
        <p:nvSpPr>
          <p:cNvPr id="2" name="pole tekstowe 5">
            <a:extLst>
              <a:ext uri="{FF2B5EF4-FFF2-40B4-BE49-F238E27FC236}">
                <a16:creationId xmlns:a16="http://schemas.microsoft.com/office/drawing/2014/main" id="{EC67736F-27CC-4162-A6B5-E24FC20C9E46}"/>
              </a:ext>
            </a:extLst>
          </p:cNvPr>
          <p:cNvSpPr/>
          <p:nvPr/>
        </p:nvSpPr>
        <p:spPr>
          <a:xfrm>
            <a:off x="426600"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http://www.psychologia.edu.pl/czytelnia/59-niebieska-linia/164-objawy-i-wczesne-rozpoznanie-fas.html</a:t>
            </a:r>
          </a:p>
        </p:txBody>
      </p:sp>
      <p:sp>
        <p:nvSpPr>
          <p:cNvPr id="10" name="Google Shape;104;p14">
            <a:extLst>
              <a:ext uri="{FF2B5EF4-FFF2-40B4-BE49-F238E27FC236}">
                <a16:creationId xmlns:a16="http://schemas.microsoft.com/office/drawing/2014/main" id="{FA53B240-1234-4CEC-B97C-6B8785E97D5C}"/>
              </a:ext>
            </a:extLst>
          </p:cNvPr>
          <p:cNvSpPr txBox="1">
            <a:spLocks/>
          </p:cNvSpPr>
          <p:nvPr/>
        </p:nvSpPr>
        <p:spPr>
          <a:xfrm>
            <a:off x="4033457" y="3967995"/>
            <a:ext cx="2105659" cy="52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ctr">
              <a:spcBef>
                <a:spcPts val="0"/>
              </a:spcBef>
              <a:spcAft>
                <a:spcPts val="600"/>
              </a:spcAft>
              <a:buClr>
                <a:srgbClr val="93A299"/>
              </a:buClr>
              <a:buSzPct val="85000"/>
              <a:buNone/>
            </a:pPr>
            <a:r>
              <a:rPr lang="pl-PL" sz="1100" dirty="0">
                <a:solidFill>
                  <a:schemeClr val="tx2">
                    <a:lumMod val="75000"/>
                  </a:schemeClr>
                </a:solidFill>
                <a:latin typeface="Lato Light" panose="020B0604020202020204" charset="-18"/>
              </a:rPr>
              <a:t>Mózg 6-cio tygodniowego, zdrowego dziecka</a:t>
            </a:r>
          </a:p>
        </p:txBody>
      </p:sp>
      <p:grpSp>
        <p:nvGrpSpPr>
          <p:cNvPr id="8" name="Grupa 7">
            <a:extLst>
              <a:ext uri="{FF2B5EF4-FFF2-40B4-BE49-F238E27FC236}">
                <a16:creationId xmlns:a16="http://schemas.microsoft.com/office/drawing/2014/main" id="{5F497924-333C-47A9-8A44-8D77C910DCE3}"/>
              </a:ext>
            </a:extLst>
          </p:cNvPr>
          <p:cNvGrpSpPr/>
          <p:nvPr/>
        </p:nvGrpSpPr>
        <p:grpSpPr>
          <a:xfrm>
            <a:off x="3855665" y="1142401"/>
            <a:ext cx="4624909" cy="2825593"/>
            <a:chOff x="1963640" y="1255777"/>
            <a:chExt cx="5282980" cy="3227642"/>
          </a:xfrm>
        </p:grpSpPr>
        <p:sp>
          <p:nvSpPr>
            <p:cNvPr id="6" name="Prostokąt 5">
              <a:extLst>
                <a:ext uri="{FF2B5EF4-FFF2-40B4-BE49-F238E27FC236}">
                  <a16:creationId xmlns:a16="http://schemas.microsoft.com/office/drawing/2014/main" id="{BF4218E6-B715-485F-A76A-D4FB7DD82DD3}"/>
                </a:ext>
              </a:extLst>
            </p:cNvPr>
            <p:cNvSpPr/>
            <p:nvPr/>
          </p:nvSpPr>
          <p:spPr>
            <a:xfrm>
              <a:off x="1963640" y="1255777"/>
              <a:ext cx="5282980" cy="3227642"/>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FAS, czyli Płodowy Zespół Alkoholowy – 9 miesięcy incognito">
              <a:extLst>
                <a:ext uri="{FF2B5EF4-FFF2-40B4-BE49-F238E27FC236}">
                  <a16:creationId xmlns:a16="http://schemas.microsoft.com/office/drawing/2014/main" id="{505CBCB3-68E2-4E3E-B511-8F180665228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99" b="88986" l="2930" r="96875">
                          <a14:foregroundMark x1="22070" y1="14783" x2="20117" y2="20290"/>
                          <a14:foregroundMark x1="15625" y1="15652" x2="14648" y2="22899"/>
                          <a14:foregroundMark x1="24023" y1="4928" x2="20508" y2="8406"/>
                          <a14:foregroundMark x1="9570" y1="29855" x2="7422" y2="53043"/>
                          <a14:foregroundMark x1="3711" y1="41449" x2="3125" y2="49565"/>
                          <a14:foregroundMark x1="3320" y1="37971" x2="2930" y2="40000"/>
                          <a14:foregroundMark x1="26758" y1="77971" x2="27148" y2="83478"/>
                          <a14:foregroundMark x1="20508" y1="88116" x2="21094" y2="88116"/>
                          <a14:foregroundMark x1="17969" y1="86957" x2="19336" y2="88116"/>
                          <a14:foregroundMark x1="27344" y1="75362" x2="27344" y2="75362"/>
                          <a14:foregroundMark x1="27734" y1="74203" x2="27734" y2="74203"/>
                          <a14:foregroundMark x1="28320" y1="69855" x2="28320" y2="69855"/>
                          <a14:foregroundMark x1="28320" y1="70725" x2="28320" y2="70725"/>
                          <a14:foregroundMark x1="27148" y1="57971" x2="27148" y2="56522"/>
                          <a14:foregroundMark x1="27930" y1="68116" x2="27539" y2="64638"/>
                          <a14:foregroundMark x1="27930" y1="67246" x2="27930" y2="64928"/>
                          <a14:foregroundMark x1="28711" y1="84058" x2="28711" y2="84058"/>
                          <a14:foregroundMark x1="27930" y1="87246" x2="27930" y2="87246"/>
                          <a14:foregroundMark x1="38281" y1="84348" x2="44531" y2="70145"/>
                          <a14:foregroundMark x1="44531" y1="70145" x2="44727" y2="39130"/>
                          <a14:foregroundMark x1="44727" y1="39130" x2="38086" y2="9855"/>
                          <a14:foregroundMark x1="38086" y1="9855" x2="33789" y2="25507"/>
                          <a14:foregroundMark x1="33789" y1="25507" x2="34375" y2="57391"/>
                          <a14:foregroundMark x1="36133" y1="87246" x2="36133" y2="87246"/>
                          <a14:foregroundMark x1="38086" y1="88696" x2="38086" y2="88696"/>
                          <a14:foregroundMark x1="40430" y1="87826" x2="40430" y2="87826"/>
                          <a14:foregroundMark x1="77930" y1="21159" x2="67578" y2="26957"/>
                          <a14:foregroundMark x1="67578" y1="26957" x2="65430" y2="43188"/>
                          <a14:foregroundMark x1="65430" y1="43188" x2="67383" y2="57681"/>
                          <a14:foregroundMark x1="67383" y1="57681" x2="74023" y2="69275"/>
                          <a14:foregroundMark x1="74023" y1="69275" x2="80273" y2="69855"/>
                          <a14:foregroundMark x1="69336" y1="20870" x2="73633" y2="19420"/>
                          <a14:foregroundMark x1="66992" y1="20000" x2="66992" y2="20000"/>
                          <a14:foregroundMark x1="66992" y1="22029" x2="66992" y2="22029"/>
                          <a14:foregroundMark x1="80273" y1="18261" x2="80273" y2="18261"/>
                          <a14:foregroundMark x1="67188" y1="73043" x2="67188" y2="73043"/>
                          <a14:foregroundMark x1="66406" y1="70145" x2="66406" y2="70145"/>
                          <a14:foregroundMark x1="65039" y1="61449" x2="65039" y2="61449"/>
                          <a14:foregroundMark x1="93164" y1="64348" x2="94922" y2="48986"/>
                          <a14:foregroundMark x1="94922" y1="48986" x2="89648" y2="20000"/>
                          <a14:foregroundMark x1="89648" y1="20000" x2="88086" y2="20000"/>
                          <a14:foregroundMark x1="95703" y1="37681" x2="91406" y2="24638"/>
                          <a14:foregroundMark x1="96875" y1="37971" x2="95508" y2="35362"/>
                          <a14:foregroundMark x1="96289" y1="60000" x2="94531" y2="63188"/>
                          <a14:foregroundMark x1="81250" y1="32174" x2="80469" y2="35362"/>
                          <a14:foregroundMark x1="85742" y1="19420" x2="85938" y2="16522"/>
                          <a14:foregroundMark x1="27539" y1="86667" x2="18555" y2="88406"/>
                          <a14:foregroundMark x1="25586" y1="88696" x2="21680" y2="89275"/>
                          <a14:foregroundMark x1="26172" y1="88406" x2="27148" y2="86667"/>
                          <a14:foregroundMark x1="27148" y1="88406" x2="27930" y2="86667"/>
                          <a14:foregroundMark x1="31055" y1="2899" x2="30273" y2="5507"/>
                          <a14:foregroundMark x1="30664" y1="27246" x2="31641" y2="34783"/>
                          <a14:foregroundMark x1="31836" y1="55362" x2="32813" y2="60000"/>
                          <a14:foregroundMark x1="67578" y1="73333" x2="68555" y2="75072"/>
                          <a14:foregroundMark x1="66602" y1="70435" x2="63086" y2="52754"/>
                          <a14:foregroundMark x1="64844" y1="61159" x2="63477" y2="56232"/>
                          <a14:foregroundMark x1="61133" y1="37971" x2="61328" y2="48406"/>
                          <a14:foregroundMark x1="60547" y1="39420" x2="61523" y2="49275"/>
                        </a14:backgroundRemoval>
                      </a14:imgEffect>
                    </a14:imgLayer>
                  </a14:imgProps>
                </a:ext>
                <a:ext uri="{28A0092B-C50C-407E-A947-70E740481C1C}">
                  <a14:useLocalDpi xmlns:a14="http://schemas.microsoft.com/office/drawing/2010/main" val="0"/>
                </a:ext>
              </a:extLst>
            </a:blip>
            <a:srcRect b="6708"/>
            <a:stretch/>
          </p:blipFill>
          <p:spPr bwMode="auto">
            <a:xfrm>
              <a:off x="2166730" y="1336747"/>
              <a:ext cx="4876800" cy="30657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Google Shape;104;p14">
            <a:extLst>
              <a:ext uri="{FF2B5EF4-FFF2-40B4-BE49-F238E27FC236}">
                <a16:creationId xmlns:a16="http://schemas.microsoft.com/office/drawing/2014/main" id="{399D0EAA-C9B9-49AA-8C69-32F32670E183}"/>
              </a:ext>
            </a:extLst>
          </p:cNvPr>
          <p:cNvSpPr txBox="1">
            <a:spLocks/>
          </p:cNvSpPr>
          <p:nvPr/>
        </p:nvSpPr>
        <p:spPr>
          <a:xfrm>
            <a:off x="6316908" y="3967996"/>
            <a:ext cx="1985874" cy="5286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ctr">
              <a:spcBef>
                <a:spcPts val="0"/>
              </a:spcBef>
              <a:spcAft>
                <a:spcPts val="600"/>
              </a:spcAft>
              <a:buClr>
                <a:srgbClr val="93A299"/>
              </a:buClr>
              <a:buSzPct val="85000"/>
              <a:buNone/>
            </a:pPr>
            <a:r>
              <a:rPr lang="pl-PL" sz="1100" dirty="0">
                <a:solidFill>
                  <a:schemeClr val="tx2">
                    <a:lumMod val="75000"/>
                  </a:schemeClr>
                </a:solidFill>
                <a:latin typeface="Lato Light" panose="020B0604020202020204" charset="-18"/>
              </a:rPr>
              <a:t>Mózg 6-cio tygodniowego dziecka z FAS</a:t>
            </a:r>
          </a:p>
        </p:txBody>
      </p:sp>
      <p:sp>
        <p:nvSpPr>
          <p:cNvPr id="15" name="Google Shape;104;p14">
            <a:extLst>
              <a:ext uri="{FF2B5EF4-FFF2-40B4-BE49-F238E27FC236}">
                <a16:creationId xmlns:a16="http://schemas.microsoft.com/office/drawing/2014/main" id="{08E94737-BA3A-43DD-B1CF-E10274139E36}"/>
              </a:ext>
            </a:extLst>
          </p:cNvPr>
          <p:cNvSpPr txBox="1">
            <a:spLocks/>
          </p:cNvSpPr>
          <p:nvPr/>
        </p:nvSpPr>
        <p:spPr>
          <a:xfrm>
            <a:off x="465451" y="1147799"/>
            <a:ext cx="3212422" cy="3222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spcBef>
                <a:spcPts val="0"/>
              </a:spcBef>
              <a:spcAft>
                <a:spcPts val="1200"/>
              </a:spcAft>
              <a:buClr>
                <a:srgbClr val="93A299"/>
              </a:buClr>
              <a:buSzPct val="85000"/>
              <a:buNone/>
            </a:pPr>
            <a:r>
              <a:rPr lang="pl-PL" sz="1600" dirty="0"/>
              <a:t>Nieprawidłowości w rozwoju OUN w przypadku dziecka z FAS można zaobserwować w:</a:t>
            </a:r>
          </a:p>
          <a:p>
            <a:pPr algn="just">
              <a:lnSpc>
                <a:spcPct val="150000"/>
              </a:lnSpc>
              <a:spcBef>
                <a:spcPts val="0"/>
              </a:spcBef>
              <a:spcAft>
                <a:spcPts val="1200"/>
              </a:spcAft>
              <a:buClr>
                <a:srgbClr val="93A299"/>
              </a:buClr>
              <a:buSzPct val="85000"/>
            </a:pPr>
            <a:r>
              <a:rPr lang="pl-PL" sz="1400" dirty="0"/>
              <a:t>objawach neurologicznych,</a:t>
            </a:r>
          </a:p>
          <a:p>
            <a:pPr algn="just">
              <a:lnSpc>
                <a:spcPct val="150000"/>
              </a:lnSpc>
              <a:spcBef>
                <a:spcPts val="0"/>
              </a:spcBef>
              <a:spcAft>
                <a:spcPts val="1200"/>
              </a:spcAft>
              <a:buClr>
                <a:srgbClr val="93A299"/>
              </a:buClr>
              <a:buSzPct val="85000"/>
            </a:pPr>
            <a:r>
              <a:rPr lang="pl-PL" sz="1400" dirty="0"/>
              <a:t>strukturze mózgu,</a:t>
            </a:r>
          </a:p>
          <a:p>
            <a:pPr algn="just">
              <a:lnSpc>
                <a:spcPct val="150000"/>
              </a:lnSpc>
              <a:spcBef>
                <a:spcPts val="0"/>
              </a:spcBef>
              <a:spcAft>
                <a:spcPts val="1200"/>
              </a:spcAft>
              <a:buClr>
                <a:srgbClr val="93A299"/>
              </a:buClr>
              <a:buSzPct val="85000"/>
            </a:pPr>
            <a:r>
              <a:rPr lang="pl-PL" sz="1400" dirty="0"/>
              <a:t>funkcjach intelektualnych.</a:t>
            </a:r>
            <a:endParaRPr lang="pl-PL" sz="1600" dirty="0"/>
          </a:p>
        </p:txBody>
      </p:sp>
    </p:spTree>
    <p:extLst>
      <p:ext uri="{BB962C8B-B14F-4D97-AF65-F5344CB8AC3E}">
        <p14:creationId xmlns:p14="http://schemas.microsoft.com/office/powerpoint/2010/main" val="1235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2038"/>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38"/>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4037"/>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091184"/>
            <a:ext cx="7772400" cy="21441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3</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sz="4000" dirty="0"/>
              <a:t>Charakterystyka </a:t>
            </a:r>
            <a:r>
              <a:rPr lang="pl-PL" sz="4000" b="1" dirty="0"/>
              <a:t>Płodowego Zespołu Alkoholowego FAS</a:t>
            </a:r>
          </a:p>
        </p:txBody>
      </p:sp>
    </p:spTree>
    <p:extLst>
      <p:ext uri="{BB962C8B-B14F-4D97-AF65-F5344CB8AC3E}">
        <p14:creationId xmlns:p14="http://schemas.microsoft.com/office/powerpoint/2010/main" val="207769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67666"/>
          </a:xfrm>
          <a:prstGeom prst="rect">
            <a:avLst/>
          </a:prstGeom>
        </p:spPr>
        <p:txBody>
          <a:bodyPr spcFirstLastPara="1" wrap="square" lIns="91425" tIns="91425" rIns="91425" bIns="91425" anchor="t" anchorCtr="0">
            <a:noAutofit/>
          </a:bodyPr>
          <a:lstStyle/>
          <a:p>
            <a:pPr marL="0" indent="0" algn="just">
              <a:buNone/>
            </a:pPr>
            <a:r>
              <a:rPr lang="pl-PL" sz="1900" b="1" cap="all" dirty="0"/>
              <a:t>Charakterystyka Alkoholowego Zespołu Płodowego FAS</a:t>
            </a:r>
          </a:p>
        </p:txBody>
      </p:sp>
      <p:sp>
        <p:nvSpPr>
          <p:cNvPr id="15" name="Google Shape;104;p14">
            <a:extLst>
              <a:ext uri="{FF2B5EF4-FFF2-40B4-BE49-F238E27FC236}">
                <a16:creationId xmlns:a16="http://schemas.microsoft.com/office/drawing/2014/main" id="{08E94737-BA3A-43DD-B1CF-E10274139E36}"/>
              </a:ext>
            </a:extLst>
          </p:cNvPr>
          <p:cNvSpPr txBox="1">
            <a:spLocks/>
          </p:cNvSpPr>
          <p:nvPr/>
        </p:nvSpPr>
        <p:spPr>
          <a:xfrm>
            <a:off x="465450" y="929641"/>
            <a:ext cx="8015123" cy="667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0"/>
              </a:spcBef>
              <a:spcAft>
                <a:spcPts val="600"/>
              </a:spcAft>
              <a:buNone/>
            </a:pPr>
            <a:r>
              <a:rPr lang="pl-PL" sz="1800" b="1" dirty="0"/>
              <a:t>Mózg dzieci narażonych na działanie alkoholu w życiu płodowym ma trudności z:</a:t>
            </a:r>
            <a:endParaRPr lang="pl-PL" sz="1600" dirty="0"/>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597307"/>
            <a:ext cx="5607689" cy="27460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lnSpc>
                <a:spcPct val="150000"/>
              </a:lnSpc>
              <a:spcBef>
                <a:spcPts val="0"/>
              </a:spcBef>
              <a:spcAft>
                <a:spcPts val="600"/>
              </a:spcAft>
              <a:buClr>
                <a:srgbClr val="93A299"/>
              </a:buClr>
              <a:buSzPct val="85000"/>
            </a:pPr>
            <a:r>
              <a:rPr lang="pl-PL" sz="1400" dirty="0"/>
              <a:t>gromadzeniem informacji;</a:t>
            </a:r>
          </a:p>
          <a:p>
            <a:pPr algn="just">
              <a:lnSpc>
                <a:spcPct val="150000"/>
              </a:lnSpc>
              <a:spcBef>
                <a:spcPts val="0"/>
              </a:spcBef>
              <a:spcAft>
                <a:spcPts val="600"/>
              </a:spcAft>
              <a:buClr>
                <a:srgbClr val="93A299"/>
              </a:buClr>
              <a:buSzPct val="85000"/>
            </a:pPr>
            <a:r>
              <a:rPr lang="pl-PL" sz="1400" dirty="0"/>
              <a:t>wiązaniem nowych informacji z uprzednimi doświadczeniami;</a:t>
            </a:r>
          </a:p>
          <a:p>
            <a:pPr algn="just">
              <a:lnSpc>
                <a:spcPct val="150000"/>
              </a:lnSpc>
              <a:spcBef>
                <a:spcPts val="0"/>
              </a:spcBef>
              <a:spcAft>
                <a:spcPts val="600"/>
              </a:spcAft>
              <a:buClr>
                <a:srgbClr val="93A299"/>
              </a:buClr>
              <a:buSzPct val="85000"/>
            </a:pPr>
            <a:r>
              <a:rPr lang="pl-PL" sz="1400" dirty="0"/>
              <a:t>pamięcią - zwłaszcza krótką - tą, która pozwala funkcjonować w codziennym życiu (dzieci zapominają o podstawowych życiowych sprawach i obowiązkach, mają trudności z zapamiętaniem daty urodzenia lub miejsca zamieszkania);</a:t>
            </a:r>
          </a:p>
          <a:p>
            <a:pPr algn="just">
              <a:lnSpc>
                <a:spcPct val="150000"/>
              </a:lnSpc>
              <a:spcBef>
                <a:spcPts val="0"/>
              </a:spcBef>
              <a:spcAft>
                <a:spcPts val="600"/>
              </a:spcAft>
              <a:buClr>
                <a:srgbClr val="93A299"/>
              </a:buClr>
              <a:buSzPct val="85000"/>
            </a:pPr>
            <a:r>
              <a:rPr lang="pl-PL" sz="1400" dirty="0"/>
              <a:t>wykorzystaniem informacji.</a:t>
            </a:r>
          </a:p>
        </p:txBody>
      </p:sp>
      <p:grpSp>
        <p:nvGrpSpPr>
          <p:cNvPr id="5" name="Grupa 4">
            <a:extLst>
              <a:ext uri="{FF2B5EF4-FFF2-40B4-BE49-F238E27FC236}">
                <a16:creationId xmlns:a16="http://schemas.microsoft.com/office/drawing/2014/main" id="{59694D83-030B-4315-99EE-10BB13D2FB8F}"/>
              </a:ext>
            </a:extLst>
          </p:cNvPr>
          <p:cNvGrpSpPr/>
          <p:nvPr/>
        </p:nvGrpSpPr>
        <p:grpSpPr>
          <a:xfrm>
            <a:off x="6290842" y="1597307"/>
            <a:ext cx="2189731" cy="2878527"/>
            <a:chOff x="6462817" y="1729740"/>
            <a:chExt cx="1989668" cy="2615532"/>
          </a:xfrm>
        </p:grpSpPr>
        <p:pic>
          <p:nvPicPr>
            <p:cNvPr id="3" name="Obraz 2">
              <a:extLst>
                <a:ext uri="{FF2B5EF4-FFF2-40B4-BE49-F238E27FC236}">
                  <a16:creationId xmlns:a16="http://schemas.microsoft.com/office/drawing/2014/main" id="{62514A77-76CA-4402-A360-C80F304C7C67}"/>
                </a:ext>
              </a:extLst>
            </p:cNvPr>
            <p:cNvPicPr>
              <a:picLocks noChangeAspect="1"/>
            </p:cNvPicPr>
            <p:nvPr/>
          </p:nvPicPr>
          <p:blipFill rotWithShape="1">
            <a:blip r:embed="rId3">
              <a:lum/>
              <a:alphaModFix/>
            </a:blip>
            <a:srcRect l="3848" t="1945" r="3848" b="1945"/>
            <a:stretch/>
          </p:blipFill>
          <p:spPr>
            <a:xfrm>
              <a:off x="6513444" y="1782418"/>
              <a:ext cx="1888414" cy="2510176"/>
            </a:xfrm>
            <a:prstGeom prst="rect">
              <a:avLst/>
            </a:prstGeom>
            <a:noFill/>
            <a:ln>
              <a:noFill/>
            </a:ln>
          </p:spPr>
        </p:pic>
        <p:sp>
          <p:nvSpPr>
            <p:cNvPr id="4" name="Prostokąt 3">
              <a:extLst>
                <a:ext uri="{FF2B5EF4-FFF2-40B4-BE49-F238E27FC236}">
                  <a16:creationId xmlns:a16="http://schemas.microsoft.com/office/drawing/2014/main" id="{6EEBE1CE-C939-4BAC-B7C1-E7B6230EC61E}"/>
                </a:ext>
              </a:extLst>
            </p:cNvPr>
            <p:cNvSpPr/>
            <p:nvPr/>
          </p:nvSpPr>
          <p:spPr>
            <a:xfrm>
              <a:off x="6462817" y="1729740"/>
              <a:ext cx="1989668" cy="2615532"/>
            </a:xfrm>
            <a:prstGeom prst="rect">
              <a:avLst/>
            </a:prstGeom>
            <a:noFill/>
            <a:ln w="127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952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100"/>
                            </p:stCondLst>
                            <p:childTnLst>
                              <p:par>
                                <p:cTn id="13" presetID="10" presetClass="entr" presetSubtype="0" fill="hold" nodeType="afterEffect">
                                  <p:stCondLst>
                                    <p:cond delay="250"/>
                                  </p:stCondLst>
                                  <p:iterate type="wd">
                                    <p:tmPct val="5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4788"/>
                            </p:stCondLst>
                            <p:childTnLst>
                              <p:par>
                                <p:cTn id="17" presetID="10"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67666"/>
          </a:xfrm>
          <a:prstGeom prst="rect">
            <a:avLst/>
          </a:prstGeom>
        </p:spPr>
        <p:txBody>
          <a:bodyPr spcFirstLastPara="1" wrap="square" lIns="91425" tIns="91425" rIns="91425" bIns="91425" anchor="t" anchorCtr="0">
            <a:noAutofit/>
          </a:bodyPr>
          <a:lstStyle/>
          <a:p>
            <a:pPr marL="0" indent="0" algn="just">
              <a:buNone/>
            </a:pPr>
            <a:r>
              <a:rPr lang="pl-PL" sz="1900" b="1" cap="all" dirty="0"/>
              <a:t>Charakterystyka Alkoholowego Zespołu Płodowego FAS</a:t>
            </a:r>
          </a:p>
        </p:txBody>
      </p:sp>
      <p:sp>
        <p:nvSpPr>
          <p:cNvPr id="15" name="Google Shape;104;p14">
            <a:extLst>
              <a:ext uri="{FF2B5EF4-FFF2-40B4-BE49-F238E27FC236}">
                <a16:creationId xmlns:a16="http://schemas.microsoft.com/office/drawing/2014/main" id="{08E94737-BA3A-43DD-B1CF-E10274139E36}"/>
              </a:ext>
            </a:extLst>
          </p:cNvPr>
          <p:cNvSpPr txBox="1">
            <a:spLocks/>
          </p:cNvSpPr>
          <p:nvPr/>
        </p:nvSpPr>
        <p:spPr>
          <a:xfrm>
            <a:off x="465451" y="1063907"/>
            <a:ext cx="8015123" cy="5333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0"/>
              </a:spcBef>
              <a:spcAft>
                <a:spcPts val="600"/>
              </a:spcAft>
              <a:buNone/>
            </a:pPr>
            <a:r>
              <a:rPr lang="pl-PL" sz="1800" b="1" dirty="0"/>
              <a:t>Dzieci z syndromem FAS mają także problemy z:</a:t>
            </a:r>
            <a:endParaRPr lang="pl-PL" sz="1600" dirty="0"/>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597307"/>
            <a:ext cx="5737229" cy="27460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lnSpc>
                <a:spcPct val="150000"/>
              </a:lnSpc>
              <a:spcBef>
                <a:spcPts val="0"/>
              </a:spcBef>
              <a:spcAft>
                <a:spcPts val="600"/>
              </a:spcAft>
              <a:buClr>
                <a:srgbClr val="93A299"/>
              </a:buClr>
              <a:buSzPct val="85000"/>
            </a:pPr>
            <a:r>
              <a:rPr lang="pl-PL" sz="1400" dirty="0"/>
              <a:t>myśleniem abstrakcyjnym – abstrakcyjne myślenie stanowi niewidzialną podstawę funkcjonowania świata;</a:t>
            </a:r>
          </a:p>
          <a:p>
            <a:pPr algn="just">
              <a:lnSpc>
                <a:spcPct val="150000"/>
              </a:lnSpc>
              <a:spcBef>
                <a:spcPts val="0"/>
              </a:spcBef>
              <a:spcAft>
                <a:spcPts val="600"/>
              </a:spcAft>
              <a:buClr>
                <a:srgbClr val="93A299"/>
              </a:buClr>
              <a:buSzPct val="85000"/>
            </a:pPr>
            <a:r>
              <a:rPr lang="pl-PL" sz="1400" dirty="0"/>
              <a:t>myśleniem </a:t>
            </a:r>
            <a:r>
              <a:rPr lang="pl-PL" sz="1400" dirty="0" err="1"/>
              <a:t>przyczynowo-skutkowym</a:t>
            </a:r>
            <a:r>
              <a:rPr lang="pl-PL" sz="1400" dirty="0"/>
              <a:t>, wyobraźnią – osoby z FAS nie potrafią wyobrazić sobie tego, czego nie doświadczyły;</a:t>
            </a:r>
          </a:p>
          <a:p>
            <a:pPr algn="just">
              <a:lnSpc>
                <a:spcPct val="150000"/>
              </a:lnSpc>
              <a:spcBef>
                <a:spcPts val="0"/>
              </a:spcBef>
              <a:spcAft>
                <a:spcPts val="600"/>
              </a:spcAft>
              <a:buClr>
                <a:srgbClr val="93A299"/>
              </a:buClr>
              <a:buSzPct val="85000"/>
            </a:pPr>
            <a:r>
              <a:rPr lang="pl-PL" sz="1400" dirty="0"/>
              <a:t>uogólnianiem – brakuje im plastyczności w procesie myślenia;</a:t>
            </a:r>
          </a:p>
          <a:p>
            <a:pPr algn="just">
              <a:lnSpc>
                <a:spcPct val="150000"/>
              </a:lnSpc>
              <a:spcBef>
                <a:spcPts val="0"/>
              </a:spcBef>
              <a:spcAft>
                <a:spcPts val="600"/>
              </a:spcAft>
              <a:buClr>
                <a:srgbClr val="93A299"/>
              </a:buClr>
              <a:buSzPct val="85000"/>
            </a:pPr>
            <a:r>
              <a:rPr lang="pl-PL" sz="1400" dirty="0"/>
              <a:t>poczuciem czasu – nie potrafią dopasować pewnych czynności do określonych godzin, nie rozumieją cyklicznej natury zjawisk.</a:t>
            </a:r>
          </a:p>
          <a:p>
            <a:pPr algn="just">
              <a:lnSpc>
                <a:spcPct val="150000"/>
              </a:lnSpc>
              <a:spcBef>
                <a:spcPts val="0"/>
              </a:spcBef>
              <a:spcAft>
                <a:spcPts val="600"/>
              </a:spcAft>
              <a:buClr>
                <a:srgbClr val="93A299"/>
              </a:buClr>
              <a:buSzPct val="85000"/>
            </a:pPr>
            <a:endParaRPr lang="pl-PL" sz="1400" dirty="0"/>
          </a:p>
        </p:txBody>
      </p:sp>
      <p:sp>
        <p:nvSpPr>
          <p:cNvPr id="43" name="Google Shape;756;p38">
            <a:extLst>
              <a:ext uri="{FF2B5EF4-FFF2-40B4-BE49-F238E27FC236}">
                <a16:creationId xmlns:a16="http://schemas.microsoft.com/office/drawing/2014/main" id="{A8E38D0D-49C4-4ADC-8B86-5A0221888A68}"/>
              </a:ext>
            </a:extLst>
          </p:cNvPr>
          <p:cNvSpPr/>
          <p:nvPr/>
        </p:nvSpPr>
        <p:spPr>
          <a:xfrm>
            <a:off x="6635084" y="3527984"/>
            <a:ext cx="1741713" cy="815420"/>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757;p38">
            <a:extLst>
              <a:ext uri="{FF2B5EF4-FFF2-40B4-BE49-F238E27FC236}">
                <a16:creationId xmlns:a16="http://schemas.microsoft.com/office/drawing/2014/main" id="{BDA6A9B9-7AE5-494C-B923-6391FEA5F7FC}"/>
              </a:ext>
            </a:extLst>
          </p:cNvPr>
          <p:cNvSpPr/>
          <p:nvPr/>
        </p:nvSpPr>
        <p:spPr>
          <a:xfrm>
            <a:off x="6434223" y="2906363"/>
            <a:ext cx="2141602" cy="589626"/>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758;p38">
            <a:extLst>
              <a:ext uri="{FF2B5EF4-FFF2-40B4-BE49-F238E27FC236}">
                <a16:creationId xmlns:a16="http://schemas.microsoft.com/office/drawing/2014/main" id="{BB42FF59-1B75-4356-85EB-64843D3FB62F}"/>
              </a:ext>
            </a:extLst>
          </p:cNvPr>
          <p:cNvSpPr/>
          <p:nvPr/>
        </p:nvSpPr>
        <p:spPr>
          <a:xfrm>
            <a:off x="6644256" y="2284745"/>
            <a:ext cx="2034293" cy="587796"/>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759;p38">
            <a:extLst>
              <a:ext uri="{FF2B5EF4-FFF2-40B4-BE49-F238E27FC236}">
                <a16:creationId xmlns:a16="http://schemas.microsoft.com/office/drawing/2014/main" id="{E6D7FDD2-DCC2-477F-BDFC-BEB3C0664760}"/>
              </a:ext>
            </a:extLst>
          </p:cNvPr>
          <p:cNvSpPr/>
          <p:nvPr/>
        </p:nvSpPr>
        <p:spPr>
          <a:xfrm>
            <a:off x="6726803" y="1597306"/>
            <a:ext cx="1896717" cy="653613"/>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6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75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750"/>
                                        <p:tgtEl>
                                          <p:spTgt spid="46"/>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750"/>
                                        <p:tgtEl>
                                          <p:spTgt spid="1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750"/>
                                        <p:tgtEl>
                                          <p:spTgt spid="4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750"/>
                                        <p:tgtEl>
                                          <p:spTgt spid="1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750"/>
                                        <p:tgtEl>
                                          <p:spTgt spid="44"/>
                                        </p:tgtEl>
                                      </p:cBhvr>
                                    </p:animEffect>
                                  </p:childTnLst>
                                </p:cTn>
                              </p:par>
                            </p:childTnLst>
                          </p:cTn>
                        </p:par>
                        <p:par>
                          <p:cTn id="37" fill="hold">
                            <p:stCondLst>
                              <p:cond delay="4250"/>
                            </p:stCondLst>
                            <p:childTnLst>
                              <p:par>
                                <p:cTn id="38" presetID="10" presetClass="entr" presetSubtype="0" fill="hold" grpId="0" nodeType="after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fade">
                                      <p:cBhvr>
                                        <p:cTn id="40" dur="750"/>
                                        <p:tgtEl>
                                          <p:spTgt spid="1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43" grpId="0" animBg="1"/>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67666"/>
          </a:xfrm>
          <a:prstGeom prst="rect">
            <a:avLst/>
          </a:prstGeom>
        </p:spPr>
        <p:txBody>
          <a:bodyPr spcFirstLastPara="1" wrap="square" lIns="91425" tIns="91425" rIns="91425" bIns="91425" anchor="t" anchorCtr="0">
            <a:noAutofit/>
          </a:bodyPr>
          <a:lstStyle/>
          <a:p>
            <a:pPr marL="0" indent="0" algn="just">
              <a:buNone/>
            </a:pPr>
            <a:r>
              <a:rPr lang="pl-PL" sz="1900" b="1" cap="all" dirty="0"/>
              <a:t>Charakterystyka Alkoholowego Zespołu Płodowego FAS</a:t>
            </a:r>
          </a:p>
        </p:txBody>
      </p:sp>
      <p:sp>
        <p:nvSpPr>
          <p:cNvPr id="15" name="Google Shape;104;p14">
            <a:extLst>
              <a:ext uri="{FF2B5EF4-FFF2-40B4-BE49-F238E27FC236}">
                <a16:creationId xmlns:a16="http://schemas.microsoft.com/office/drawing/2014/main" id="{08E94737-BA3A-43DD-B1CF-E10274139E36}"/>
              </a:ext>
            </a:extLst>
          </p:cNvPr>
          <p:cNvSpPr txBox="1">
            <a:spLocks/>
          </p:cNvSpPr>
          <p:nvPr/>
        </p:nvSpPr>
        <p:spPr>
          <a:xfrm>
            <a:off x="465451" y="929640"/>
            <a:ext cx="8015123" cy="5333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0"/>
              </a:spcBef>
              <a:spcAft>
                <a:spcPts val="600"/>
              </a:spcAft>
              <a:buNone/>
            </a:pPr>
            <a:r>
              <a:rPr lang="pl-PL" sz="1800" b="1" dirty="0"/>
              <a:t>Zaburzenia w zachowaniu:</a:t>
            </a:r>
            <a:endParaRPr lang="pl-PL" sz="1600" dirty="0"/>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460145"/>
            <a:ext cx="5066669" cy="34213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lnSpc>
                <a:spcPct val="150000"/>
              </a:lnSpc>
              <a:spcBef>
                <a:spcPts val="0"/>
              </a:spcBef>
              <a:spcAft>
                <a:spcPts val="600"/>
              </a:spcAft>
              <a:buClr>
                <a:srgbClr val="93A299"/>
              </a:buClr>
              <a:buSzPct val="85000"/>
            </a:pPr>
            <a:r>
              <a:rPr lang="pl-PL" sz="1200" dirty="0"/>
              <a:t>problemy z nawiązywaniem i utrzymywaniem nowych znajomości;</a:t>
            </a:r>
          </a:p>
          <a:p>
            <a:pPr algn="just">
              <a:lnSpc>
                <a:spcPct val="150000"/>
              </a:lnSpc>
              <a:spcBef>
                <a:spcPts val="0"/>
              </a:spcBef>
              <a:spcAft>
                <a:spcPts val="600"/>
              </a:spcAft>
              <a:buClr>
                <a:srgbClr val="93A299"/>
              </a:buClr>
              <a:buSzPct val="85000"/>
            </a:pPr>
            <a:r>
              <a:rPr lang="pl-PL" sz="1200" dirty="0"/>
              <a:t>nadmierna ufność – nawet w stosunku do obcych;</a:t>
            </a:r>
          </a:p>
          <a:p>
            <a:pPr algn="just">
              <a:lnSpc>
                <a:spcPct val="150000"/>
              </a:lnSpc>
              <a:spcBef>
                <a:spcPts val="0"/>
              </a:spcBef>
              <a:spcAft>
                <a:spcPts val="600"/>
              </a:spcAft>
              <a:buClr>
                <a:srgbClr val="93A299"/>
              </a:buClr>
              <a:buSzPct val="85000"/>
            </a:pPr>
            <a:r>
              <a:rPr lang="pl-PL" sz="1200" dirty="0"/>
              <a:t>mechaniczne naśladowanie zachowania innych;</a:t>
            </a:r>
          </a:p>
          <a:p>
            <a:pPr algn="just">
              <a:lnSpc>
                <a:spcPct val="150000"/>
              </a:lnSpc>
              <a:spcBef>
                <a:spcPts val="0"/>
              </a:spcBef>
              <a:spcAft>
                <a:spcPts val="600"/>
              </a:spcAft>
              <a:buClr>
                <a:srgbClr val="93A299"/>
              </a:buClr>
              <a:buSzPct val="85000"/>
            </a:pPr>
            <a:r>
              <a:rPr lang="pl-PL" sz="1200" dirty="0"/>
              <a:t>dosłowne, bezrefleksyjne i nieadekwatne cytowanie wypowiedzi innych osób;</a:t>
            </a:r>
          </a:p>
          <a:p>
            <a:pPr algn="just">
              <a:lnSpc>
                <a:spcPct val="150000"/>
              </a:lnSpc>
              <a:spcBef>
                <a:spcPts val="0"/>
              </a:spcBef>
              <a:spcAft>
                <a:spcPts val="600"/>
              </a:spcAft>
              <a:buClr>
                <a:srgbClr val="93A299"/>
              </a:buClr>
              <a:buSzPct val="85000"/>
            </a:pPr>
            <a:r>
              <a:rPr lang="pl-PL" sz="1200" dirty="0"/>
              <a:t>skłonność do kłamstwa służąca unikaniu odpowiedzialności;</a:t>
            </a:r>
          </a:p>
          <a:p>
            <a:pPr algn="just">
              <a:lnSpc>
                <a:spcPct val="150000"/>
              </a:lnSpc>
              <a:spcBef>
                <a:spcPts val="0"/>
              </a:spcBef>
              <a:spcAft>
                <a:spcPts val="600"/>
              </a:spcAft>
              <a:buClr>
                <a:srgbClr val="93A299"/>
              </a:buClr>
              <a:buSzPct val="85000"/>
            </a:pPr>
            <a:r>
              <a:rPr lang="pl-PL" sz="1200" dirty="0"/>
              <a:t>skłonność do rutynowego i schematycznego działania;</a:t>
            </a:r>
          </a:p>
          <a:p>
            <a:pPr algn="just">
              <a:lnSpc>
                <a:spcPct val="150000"/>
              </a:lnSpc>
              <a:spcBef>
                <a:spcPts val="0"/>
              </a:spcBef>
              <a:spcAft>
                <a:spcPts val="600"/>
              </a:spcAft>
              <a:buClr>
                <a:srgbClr val="93A299"/>
              </a:buClr>
              <a:buSzPct val="85000"/>
            </a:pPr>
            <a:r>
              <a:rPr lang="pl-PL" sz="1200" dirty="0"/>
              <a:t>upór;</a:t>
            </a:r>
          </a:p>
          <a:p>
            <a:pPr algn="just">
              <a:lnSpc>
                <a:spcPct val="150000"/>
              </a:lnSpc>
              <a:spcBef>
                <a:spcPts val="0"/>
              </a:spcBef>
              <a:spcAft>
                <a:spcPts val="600"/>
              </a:spcAft>
              <a:buClr>
                <a:srgbClr val="93A299"/>
              </a:buClr>
              <a:buSzPct val="85000"/>
            </a:pPr>
            <a:r>
              <a:rPr lang="pl-PL" sz="1200" dirty="0"/>
              <a:t>brak zdolności przewidywania i rozumienia konsekwencji swojego zachowania.</a:t>
            </a:r>
          </a:p>
        </p:txBody>
      </p:sp>
      <p:pic>
        <p:nvPicPr>
          <p:cNvPr id="2050" name="Picture 2" descr="selective focus photo of boy at the bridge near body of water">
            <a:extLst>
              <a:ext uri="{FF2B5EF4-FFF2-40B4-BE49-F238E27FC236}">
                <a16:creationId xmlns:a16="http://schemas.microsoft.com/office/drawing/2014/main" id="{88F7C5D0-6B72-4887-8E9B-7FB65AAB34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546"/>
          <a:stretch/>
        </p:blipFill>
        <p:spPr bwMode="auto">
          <a:xfrm>
            <a:off x="5775547" y="1468500"/>
            <a:ext cx="2705440" cy="33755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500"/>
                                        <p:tgtEl>
                                          <p:spTgt spid="13">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500"/>
                                        <p:tgtEl>
                                          <p:spTgt spid="13">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fade">
                                      <p:cBhvr>
                                        <p:cTn id="43" dur="500"/>
                                        <p:tgtEl>
                                          <p:spTgt spid="13">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fade">
                                      <p:cBhvr>
                                        <p:cTn id="47" dur="500"/>
                                        <p:tgtEl>
                                          <p:spTgt spid="13">
                                            <p:txEl>
                                              <p:pRg st="7" end="7"/>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fade">
                                      <p:cBhvr>
                                        <p:cTn id="5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348740"/>
            <a:ext cx="7772400" cy="162900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4</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sz="3200" dirty="0"/>
              <a:t>10 zasadniczych praw dotyczących usprawniania i wychowania dzieci z FAS</a:t>
            </a:r>
          </a:p>
        </p:txBody>
      </p:sp>
    </p:spTree>
    <p:extLst>
      <p:ext uri="{BB962C8B-B14F-4D97-AF65-F5344CB8AC3E}">
        <p14:creationId xmlns:p14="http://schemas.microsoft.com/office/powerpoint/2010/main" val="114931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74346"/>
          </a:xfrm>
          <a:prstGeom prst="rect">
            <a:avLst/>
          </a:prstGeom>
        </p:spPr>
        <p:txBody>
          <a:bodyPr spcFirstLastPara="1" wrap="square" lIns="91425" tIns="91425" rIns="91425" bIns="91425" anchor="t" anchorCtr="0">
            <a:noAutofit/>
          </a:bodyPr>
          <a:lstStyle/>
          <a:p>
            <a:pPr marL="0" indent="0" algn="just">
              <a:buNone/>
            </a:pPr>
            <a:r>
              <a:rPr lang="pl-PL" sz="1800" b="1" cap="all" dirty="0"/>
              <a:t>10 zasadniczych praw dotyczących usprawniania i wychowania dzieci z FAS</a:t>
            </a:r>
          </a:p>
        </p:txBody>
      </p:sp>
      <p:sp>
        <p:nvSpPr>
          <p:cNvPr id="15" name="Google Shape;104;p14">
            <a:extLst>
              <a:ext uri="{FF2B5EF4-FFF2-40B4-BE49-F238E27FC236}">
                <a16:creationId xmlns:a16="http://schemas.microsoft.com/office/drawing/2014/main" id="{08E94737-BA3A-43DD-B1CF-E10274139E36}"/>
              </a:ext>
            </a:extLst>
          </p:cNvPr>
          <p:cNvSpPr txBox="1">
            <a:spLocks/>
          </p:cNvSpPr>
          <p:nvPr/>
        </p:nvSpPr>
        <p:spPr>
          <a:xfrm>
            <a:off x="465451" y="1040130"/>
            <a:ext cx="8015123" cy="6705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0"/>
              </a:spcBef>
              <a:spcAft>
                <a:spcPts val="600"/>
              </a:spcAft>
              <a:buNone/>
            </a:pPr>
            <a:r>
              <a:rPr lang="pl-PL" sz="1400" spc="-20" dirty="0"/>
              <a:t>Poszukując sposobów działania i zasad postępowania  z dziećmi z FAS możemy wykorzystać 10 zasadniczych praw dotyczących usprawniana i wychowania dzieci z FASD:</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634490"/>
            <a:ext cx="8015123" cy="32470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1200" dirty="0"/>
              <a:t>1. KONKRET</a:t>
            </a:r>
          </a:p>
          <a:p>
            <a:pPr marL="76200" indent="0" algn="just">
              <a:lnSpc>
                <a:spcPct val="150000"/>
              </a:lnSpc>
              <a:spcBef>
                <a:spcPts val="0"/>
              </a:spcBef>
              <a:spcAft>
                <a:spcPts val="600"/>
              </a:spcAft>
              <a:buClr>
                <a:srgbClr val="93A299"/>
              </a:buClr>
              <a:buSzPct val="85000"/>
              <a:buNone/>
            </a:pPr>
            <a:r>
              <a:rPr lang="pl-PL" sz="1100" dirty="0"/>
              <a:t>Ponieważ większość tych dzieci ma ograniczoną zdolność zapamiętywania, znaczne deficyty uwagi, zmniejszone możliwości myślenia abstrakcyjnego, wymagają one w sytuacjach takich jak edukacja, przekazywanie poleceń, specyficznego sposobu przekazywania treści i komunikowania oczekiwań. Nasze wypowiedzi, polecenia powinny być formułowane krótkimi zdaniami, jasno zawierać opis polecenia i spodziewanego wyniku działania.</a:t>
            </a:r>
          </a:p>
          <a:p>
            <a:pPr marL="76200" indent="0" algn="just">
              <a:lnSpc>
                <a:spcPct val="150000"/>
              </a:lnSpc>
              <a:buClr>
                <a:srgbClr val="93A299"/>
              </a:buClr>
              <a:buSzPct val="85000"/>
              <a:buNone/>
            </a:pPr>
            <a:r>
              <a:rPr lang="pl-PL" sz="1200" dirty="0"/>
              <a:t>2. STAŁOŚĆ</a:t>
            </a:r>
          </a:p>
          <a:p>
            <a:pPr marL="76200" indent="0" algn="just">
              <a:lnSpc>
                <a:spcPct val="150000"/>
              </a:lnSpc>
              <a:spcBef>
                <a:spcPts val="0"/>
              </a:spcBef>
              <a:spcAft>
                <a:spcPts val="600"/>
              </a:spcAft>
              <a:buClr>
                <a:srgbClr val="93A299"/>
              </a:buClr>
              <a:buSzPct val="85000"/>
              <a:buNone/>
            </a:pPr>
            <a:r>
              <a:rPr lang="pl-PL" sz="1100" dirty="0"/>
              <a:t>Większość dzieci z FAS ma zaburzone poczucie rytmu dnia, słabe poczucie upływającego czasu, mają ograniczoną zdolność „czytania bodźców”, wydarzeń. Albo próbują „przespać ich natłok”, albo podejmują działania nie przewidując często ich skutków końcowych. Łatwo zaburzyć ich sen, łatwo rozproszyć uwagę, stąd też potrzeba stałości oczekiwań, stałego planu dnia – pór posiłków, rozkładu lekcji. Stałość oznacza pewność, nie zmusza do poszukiwań, daje bezpieczeństwo i ułatwia pamięciowe ogarnięcie bieżących zdarzeń.</a:t>
            </a:r>
          </a:p>
          <a:p>
            <a:pPr marL="76200" indent="0" algn="just">
              <a:lnSpc>
                <a:spcPct val="150000"/>
              </a:lnSpc>
              <a:spcBef>
                <a:spcPts val="0"/>
              </a:spcBef>
              <a:spcAft>
                <a:spcPts val="600"/>
              </a:spcAft>
              <a:buClr>
                <a:srgbClr val="93A299"/>
              </a:buClr>
              <a:buSzPct val="85000"/>
              <a:buNone/>
            </a:pPr>
            <a:endParaRPr lang="pl-PL" sz="1100" dirty="0"/>
          </a:p>
        </p:txBody>
      </p:sp>
      <p:sp>
        <p:nvSpPr>
          <p:cNvPr id="5" name="pole tekstowe 5">
            <a:extLst>
              <a:ext uri="{FF2B5EF4-FFF2-40B4-BE49-F238E27FC236}">
                <a16:creationId xmlns:a16="http://schemas.microsoft.com/office/drawing/2014/main" id="{6413B60C-FDED-4DA3-ACFB-0A1AE7665B82}"/>
              </a:ext>
            </a:extLst>
          </p:cNvPr>
          <p:cNvSpPr/>
          <p:nvPr/>
        </p:nvSpPr>
        <p:spPr>
          <a:xfrm>
            <a:off x="426600"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Fundacja EY, Zrozumieć dziecko z FASD, Warszawa, 2015 r.</a:t>
            </a:r>
          </a:p>
        </p:txBody>
      </p:sp>
    </p:spTree>
    <p:extLst>
      <p:ext uri="{BB962C8B-B14F-4D97-AF65-F5344CB8AC3E}">
        <p14:creationId xmlns:p14="http://schemas.microsoft.com/office/powerpoint/2010/main" val="31118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childTnLst>
                                </p:cTn>
                              </p:par>
                            </p:childTnLst>
                          </p:cTn>
                        </p:par>
                        <p:par>
                          <p:cTn id="20" fill="hold">
                            <p:stCondLst>
                              <p:cond delay="3250"/>
                            </p:stCondLst>
                            <p:childTnLst>
                              <p:par>
                                <p:cTn id="21" presetID="10" presetClass="entr" presetSubtype="0" fill="hold" grpId="0" nodeType="afterEffect">
                                  <p:stCondLst>
                                    <p:cond delay="50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500"/>
                                        <p:tgtEl>
                                          <p:spTgt spid="13">
                                            <p:txEl>
                                              <p:pRg st="2" end="2"/>
                                            </p:txEl>
                                          </p:spTgt>
                                        </p:tgtEl>
                                      </p:cBhvr>
                                    </p:animEffect>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74346"/>
          </a:xfrm>
          <a:prstGeom prst="rect">
            <a:avLst/>
          </a:prstGeom>
        </p:spPr>
        <p:txBody>
          <a:bodyPr spcFirstLastPara="1" wrap="square" lIns="91425" tIns="91425" rIns="91425" bIns="91425" anchor="t" anchorCtr="0">
            <a:noAutofit/>
          </a:bodyPr>
          <a:lstStyle/>
          <a:p>
            <a:pPr marL="0" indent="0" algn="just">
              <a:buNone/>
            </a:pPr>
            <a:r>
              <a:rPr lang="pl-PL" sz="1800" b="1" cap="all" dirty="0"/>
              <a:t>10 zasadniczych praw dotyczących usprawniania i wychowania dzieci z FAS</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601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1200" dirty="0"/>
              <a:t>3. POWTARZANIE</a:t>
            </a:r>
          </a:p>
          <a:p>
            <a:pPr marL="76200" indent="0" algn="just">
              <a:lnSpc>
                <a:spcPct val="150000"/>
              </a:lnSpc>
              <a:spcBef>
                <a:spcPts val="0"/>
              </a:spcBef>
              <a:spcAft>
                <a:spcPts val="600"/>
              </a:spcAft>
              <a:buClr>
                <a:srgbClr val="93A299"/>
              </a:buClr>
              <a:buSzPct val="85000"/>
              <a:buNone/>
            </a:pPr>
            <a:r>
              <a:rPr lang="pl-PL" sz="1100" dirty="0"/>
              <a:t>Skoro pamięć świeża jest ograniczona a uczenie oparte na doświadczeniach własnych nie trwałe, musimy pomagać poprzez używanie „poręczy podpowiadania przypominania”. Nie bójmy się codziennego powtarzania instrukcji, np.: wstań, już 7, idź do łazienki i umyj się. Jeśli brak takiej podpowiedzi, śpi nadal i w końcu po awanturze, nie umyty i głodny ze złością wybiega do szkoły. Powtarzanie ma charakter życzliwego podtrzymywania uwagi i jego konieczność nie wynika  z deficytów intelektualnych, ale z zaburzeń pamięci i koncentracji uwagi.</a:t>
            </a:r>
          </a:p>
          <a:p>
            <a:pPr marL="76200" indent="0" algn="just">
              <a:lnSpc>
                <a:spcPct val="150000"/>
              </a:lnSpc>
              <a:spcBef>
                <a:spcPts val="0"/>
              </a:spcBef>
              <a:spcAft>
                <a:spcPts val="600"/>
              </a:spcAft>
              <a:buClr>
                <a:srgbClr val="93A299"/>
              </a:buClr>
              <a:buSzPct val="85000"/>
              <a:buNone/>
            </a:pPr>
            <a:r>
              <a:rPr lang="pl-PL" sz="1200" dirty="0"/>
              <a:t>4. RUTYNA</a:t>
            </a:r>
          </a:p>
          <a:p>
            <a:pPr marL="76200" indent="0" algn="just">
              <a:lnSpc>
                <a:spcPct val="150000"/>
              </a:lnSpc>
              <a:spcBef>
                <a:spcPts val="0"/>
              </a:spcBef>
              <a:spcAft>
                <a:spcPts val="600"/>
              </a:spcAft>
              <a:buClr>
                <a:srgbClr val="93A299"/>
              </a:buClr>
              <a:buSzPct val="85000"/>
              <a:buNone/>
            </a:pPr>
            <a:r>
              <a:rPr lang="pl-PL" sz="1100" dirty="0"/>
              <a:t>Ukoronowaniem poprzednich trzech sposobów działania, a więc konkretu, stałości i powtarzania jest wypracowanie i kontynuowanie codziennych rutyn obejmujących porządek dnia, posiłki, naukę, obowiązki domowe i wreszcie zainteresowania. Pozwalają one naszym podopiecznym czuć się „na właściwym miejscu”, zmniejszają frustracje otoczenia, redukują zachowania nieodpowiedzialne i zagrażające.</a:t>
            </a:r>
          </a:p>
        </p:txBody>
      </p:sp>
    </p:spTree>
    <p:extLst>
      <p:ext uri="{BB962C8B-B14F-4D97-AF65-F5344CB8AC3E}">
        <p14:creationId xmlns:p14="http://schemas.microsoft.com/office/powerpoint/2010/main" val="24743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1"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1"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1" nodeType="afterEffect">
                                  <p:stCondLst>
                                    <p:cond delay="5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3000"/>
                            </p:stCondLst>
                            <p:childTnLst>
                              <p:par>
                                <p:cTn id="21" presetID="10" presetClass="entr" presetSubtype="0" fill="hold" grpId="1"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74346"/>
          </a:xfrm>
          <a:prstGeom prst="rect">
            <a:avLst/>
          </a:prstGeom>
        </p:spPr>
        <p:txBody>
          <a:bodyPr spcFirstLastPara="1" wrap="square" lIns="91425" tIns="91425" rIns="91425" bIns="91425" anchor="t" anchorCtr="0">
            <a:noAutofit/>
          </a:bodyPr>
          <a:lstStyle/>
          <a:p>
            <a:pPr marL="0" indent="0" algn="just">
              <a:buNone/>
            </a:pPr>
            <a:r>
              <a:rPr lang="pl-PL" sz="1800" b="1" cap="all" dirty="0"/>
              <a:t>10 zasadniczych praw dotyczących usprawniania i wychowania dzieci z FAS</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601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1200" dirty="0"/>
              <a:t>5. PROSTOTA</a:t>
            </a:r>
          </a:p>
          <a:p>
            <a:pPr marL="76200" indent="0" algn="just">
              <a:lnSpc>
                <a:spcPct val="150000"/>
              </a:lnSpc>
              <a:spcBef>
                <a:spcPts val="0"/>
              </a:spcBef>
              <a:buClr>
                <a:srgbClr val="93A299"/>
              </a:buClr>
              <a:buSzPct val="85000"/>
              <a:buNone/>
            </a:pPr>
            <a:r>
              <a:rPr lang="pl-PL" sz="1100" dirty="0"/>
              <a:t>Prosto, w uproszczeniu jasno - nie znaczy prymitywnie czy byle jak. Jasność przekazu, konkretność oczekiwań – tego oczekujemy i potrzebujemy wszyscy. Osoby z FAS w szczególności. Mają one problemy w rozumieniu mowy innych, w rozumieniu tekstu czytanego, w zastosowaniu się do poleceń nieprecyzyjnych, a najbardziej do tych, które wymagają „czytania między wierszami”, czy wręcz domyślania się o co chodzi. Prosty tekst, tzn. czytelny, przybliżony pisemną instrukcją, do której można w każdej chwili zajrzeć, opis podzielony na kroki czy etapy, których osiąganie jest monitorowane przez opiekuna. Ponieważ mają trudności w dostrzeganiu różnic, przy równoczesnym utrudnionym ich nazywaniu, należy zadbać, by działania i nauka tych osób nie były dodatkowo zakłócane „szumami”, które odwracają uwagę od głównego wątku.</a:t>
            </a:r>
          </a:p>
          <a:p>
            <a:pPr marL="76200" indent="0" algn="just">
              <a:lnSpc>
                <a:spcPct val="150000"/>
              </a:lnSpc>
              <a:spcBef>
                <a:spcPts val="1200"/>
              </a:spcBef>
              <a:buClr>
                <a:srgbClr val="93A299"/>
              </a:buClr>
              <a:buSzPct val="85000"/>
              <a:buNone/>
            </a:pPr>
            <a:r>
              <a:rPr lang="pl-PL" sz="1200" dirty="0"/>
              <a:t>6. SZCZEGÓŁOWOŚĆ</a:t>
            </a:r>
          </a:p>
          <a:p>
            <a:pPr marL="76200" indent="0" algn="just">
              <a:lnSpc>
                <a:spcPct val="150000"/>
              </a:lnSpc>
              <a:spcBef>
                <a:spcPts val="0"/>
              </a:spcBef>
              <a:buClr>
                <a:srgbClr val="93A299"/>
              </a:buClr>
              <a:buSzPct val="85000"/>
              <a:buNone/>
            </a:pPr>
            <a:r>
              <a:rPr lang="pl-PL" sz="1100" dirty="0"/>
              <a:t>Chociaż wypowiedzi i polecenia powinny być proste nie mogą być jednak bardzo ogólne. Przeciwnie, powinny dotyczyć i opisywać szczegóły maksymalnie ukonkretnione. Mów dokładnie czego oczekujesz, co ma być zrobione, nie odwołuj się do analogii, własnych doświadczeń, czy też wcześniejszych doświadczeń podopiecznego, mów dokładnie „zrób to”, krok po kroku.</a:t>
            </a:r>
          </a:p>
        </p:txBody>
      </p:sp>
    </p:spTree>
    <p:extLst>
      <p:ext uri="{BB962C8B-B14F-4D97-AF65-F5344CB8AC3E}">
        <p14:creationId xmlns:p14="http://schemas.microsoft.com/office/powerpoint/2010/main" val="30348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74346"/>
          </a:xfrm>
          <a:prstGeom prst="rect">
            <a:avLst/>
          </a:prstGeom>
        </p:spPr>
        <p:txBody>
          <a:bodyPr spcFirstLastPara="1" wrap="square" lIns="91425" tIns="91425" rIns="91425" bIns="91425" anchor="t" anchorCtr="0">
            <a:noAutofit/>
          </a:bodyPr>
          <a:lstStyle/>
          <a:p>
            <a:pPr marL="0" indent="0" algn="just">
              <a:buNone/>
            </a:pPr>
            <a:r>
              <a:rPr lang="pl-PL" sz="1800" b="1" cap="all" dirty="0"/>
              <a:t>10 zasadniczych praw dotyczących usprawniania i wychowania dzieci z FAS</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845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1200" dirty="0"/>
              <a:t>7. ZASADY</a:t>
            </a:r>
          </a:p>
          <a:p>
            <a:pPr marL="76200" indent="0" algn="just">
              <a:lnSpc>
                <a:spcPct val="150000"/>
              </a:lnSpc>
              <a:spcBef>
                <a:spcPts val="0"/>
              </a:spcBef>
              <a:buClr>
                <a:srgbClr val="93A299"/>
              </a:buClr>
              <a:buSzPct val="85000"/>
              <a:buNone/>
            </a:pPr>
            <a:r>
              <a:rPr lang="pl-PL" sz="1100" spc="-10" dirty="0"/>
              <a:t>Aby dziecko z FAS odkryło „sens świata” musi opierać się w myśleniu o sobie i świecie na przyswojonych zasadach porządkujących te wyobrażenia. Oto kilka przykładowych zasad: po pracy przychodzi nagroda, posiłki spożywa się o określonych porach.</a:t>
            </a:r>
          </a:p>
          <a:p>
            <a:pPr marL="76200" indent="0" algn="just">
              <a:lnSpc>
                <a:spcPct val="150000"/>
              </a:lnSpc>
              <a:buClr>
                <a:srgbClr val="93A299"/>
              </a:buClr>
              <a:buSzPct val="85000"/>
              <a:buNone/>
            </a:pPr>
            <a:r>
              <a:rPr lang="pl-PL" sz="1200" dirty="0"/>
              <a:t>8. NADZÓR</a:t>
            </a:r>
          </a:p>
          <a:p>
            <a:pPr marL="76200" indent="0" algn="just">
              <a:lnSpc>
                <a:spcPct val="150000"/>
              </a:lnSpc>
              <a:spcBef>
                <a:spcPts val="0"/>
              </a:spcBef>
              <a:buClr>
                <a:srgbClr val="93A299"/>
              </a:buClr>
              <a:buSzPct val="85000"/>
              <a:buNone/>
            </a:pPr>
            <a:r>
              <a:rPr lang="pl-PL" sz="1100" dirty="0"/>
              <a:t>Wiele spośród dzieci z FAS mając trudności w planowaniu działań i w przewidywaniu ich skutków wnosi w codzienność wiele działań i zachowań stwarzających niebezpieczeństwo dla siebie i innych, ponieważ często podejmują aktywności nie licząc się ze skutkami. Użycie ognia, zabawa wodą, środkami czyszczącymi, słaba ocena niebezpieczeństwa wynikającego z manipulacji prądem elektrycznym - wymagają nieustannego nadzoru, nieadekwatnie do wieku metrykalnego.</a:t>
            </a:r>
          </a:p>
          <a:p>
            <a:pPr marL="76200" indent="0" algn="just">
              <a:lnSpc>
                <a:spcPct val="150000"/>
              </a:lnSpc>
              <a:buClr>
                <a:srgbClr val="93A299"/>
              </a:buClr>
              <a:buSzPct val="85000"/>
              <a:buNone/>
            </a:pPr>
            <a:r>
              <a:rPr lang="pl-PL" sz="1200" dirty="0"/>
              <a:t>9. INTERWENCJE</a:t>
            </a:r>
          </a:p>
          <a:p>
            <a:pPr marL="76200" indent="0" algn="just">
              <a:lnSpc>
                <a:spcPct val="150000"/>
              </a:lnSpc>
              <a:spcBef>
                <a:spcPts val="0"/>
              </a:spcBef>
              <a:buClr>
                <a:srgbClr val="93A299"/>
              </a:buClr>
              <a:buSzPct val="85000"/>
              <a:buNone/>
            </a:pPr>
            <a:r>
              <a:rPr lang="pl-PL" sz="1100" dirty="0"/>
              <a:t>Ciągłe interweniowanie w oparciu o powyższe 8 zasad wymaga stałej obecności i uwagi, co jest bardzo uciążliwe i wyczerpujące. W związku z tym opiekunowie mogą przeżywać i okazywać agresję, niszcząc tym samym więź z dzieckiem. Aby tak się nie stało zaleca się zaprzestania krzyku, gestykulacji i grożenia; obserwowanie, a przede wszystkim zniwelowanie niebezpieczeństwa; uważne słuchanie dziecka; zadanie sobie pytania co w tej chwili sprawia dziecku trudność oraz jak można mu pomóc; sformułowanie na nowo polecenia, pomoc w naprawieniu szkód.</a:t>
            </a:r>
          </a:p>
        </p:txBody>
      </p:sp>
    </p:spTree>
    <p:extLst>
      <p:ext uri="{BB962C8B-B14F-4D97-AF65-F5344CB8AC3E}">
        <p14:creationId xmlns:p14="http://schemas.microsoft.com/office/powerpoint/2010/main" val="24536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500"/>
                                        <p:tgtEl>
                                          <p:spTgt spid="13">
                                            <p:txEl>
                                              <p:pRg st="3" end="3"/>
                                            </p:txEl>
                                          </p:spTgt>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1.</a:t>
            </a:r>
            <a:endParaRPr sz="7200" dirty="0">
              <a:solidFill>
                <a:schemeClr val="accent2"/>
              </a:solidFill>
            </a:endParaRPr>
          </a:p>
          <a:p>
            <a:pPr marL="0" lvl="0" indent="0" algn="ctr" rtl="0">
              <a:spcBef>
                <a:spcPts val="0"/>
              </a:spcBef>
              <a:spcAft>
                <a:spcPts val="0"/>
              </a:spcAft>
              <a:buNone/>
            </a:pPr>
            <a:r>
              <a:rPr lang="pl-PL" dirty="0"/>
              <a:t>Alkohol w ciąży</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774346"/>
          </a:xfrm>
          <a:prstGeom prst="rect">
            <a:avLst/>
          </a:prstGeom>
        </p:spPr>
        <p:txBody>
          <a:bodyPr spcFirstLastPara="1" wrap="square" lIns="91425" tIns="91425" rIns="91425" bIns="91425" anchor="t" anchorCtr="0">
            <a:noAutofit/>
          </a:bodyPr>
          <a:lstStyle/>
          <a:p>
            <a:pPr marL="0" indent="0" algn="just">
              <a:buNone/>
            </a:pPr>
            <a:r>
              <a:rPr lang="pl-PL" sz="1800" b="1" cap="all" dirty="0"/>
              <a:t>10 zasadniczych praw dotyczących usprawniania i wychowania dzieci z FAS</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845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1200" dirty="0"/>
              <a:t>10. AKCEPTACJA</a:t>
            </a:r>
          </a:p>
          <a:p>
            <a:pPr marL="76200" indent="0" algn="just">
              <a:lnSpc>
                <a:spcPct val="150000"/>
              </a:lnSpc>
              <a:spcBef>
                <a:spcPts val="0"/>
              </a:spcBef>
              <a:buClr>
                <a:srgbClr val="93A299"/>
              </a:buClr>
              <a:buSzPct val="85000"/>
              <a:buNone/>
            </a:pPr>
            <a:r>
              <a:rPr lang="pl-PL" sz="1100" dirty="0"/>
              <a:t>Trudno jest rodzicom i opiekunom zgodzić się z wieloma zachowaniami prezentowanymi przez ich dzieci. Często upatruje się w nich chęć zezłoszczenia opiekunów, odgrywania się na nich za krzywdy doznane wcześniej, być może przez innych. Warto pamiętać, że większość z nich ma właśnie „mózgowe podłoże”, które powoduje zaburzone funkcjonowanie zmysłowo – poznawcze, odruchowe, w zakresie orientacji przestrzennej, poczucia czasu, zaburzenia czucia dotyku i czucia głębokiego, ograniczenia pola widzenia i jakości słyszenia, i wiele, wiele innych. Na funkcjonowanie dzieci z FASD znaczący wpływ mają także zaburzenia życia emocjonalnego wynikające z przeżycia odrzucenia przez rodziców biologicznych. Obniżony nastrój, drażliwość, poczucie osamotnienia, idealizacja rodziców biologicznych, wreszcie objawy wtórne wynikające z niezrozumienia, przez otoczenie stwarzają razem obraz życia trudnego, bez sukcesów, gdzie działania agresywne stają się jedynym dostępnym sygnałem – jestem i liczcie się z moją obecnością. Aby nie były one uruchamiane przez dziecko i przez otoczenie, warto każdego dnia starać się kierować naszymi opisanymi tu zasadami.</a:t>
            </a:r>
          </a:p>
        </p:txBody>
      </p:sp>
    </p:spTree>
    <p:extLst>
      <p:ext uri="{BB962C8B-B14F-4D97-AF65-F5344CB8AC3E}">
        <p14:creationId xmlns:p14="http://schemas.microsoft.com/office/powerpoint/2010/main" val="28679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211580"/>
            <a:ext cx="7772400" cy="190332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5</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sz="3600" dirty="0"/>
              <a:t>Fakty dotyczące spożywania alkoholu w czasie ciąży</a:t>
            </a:r>
          </a:p>
        </p:txBody>
      </p:sp>
    </p:spTree>
    <p:extLst>
      <p:ext uri="{BB962C8B-B14F-4D97-AF65-F5344CB8AC3E}">
        <p14:creationId xmlns:p14="http://schemas.microsoft.com/office/powerpoint/2010/main" val="336240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489906"/>
            <a:ext cx="8015124" cy="139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buClr>
                <a:srgbClr val="93A299"/>
              </a:buClr>
              <a:buSzPct val="85000"/>
              <a:buNone/>
            </a:pPr>
            <a:r>
              <a:rPr lang="pl-PL" sz="2000" dirty="0"/>
              <a:t>Nie ma bezpiecznej określonej dawki alkoholu dla kobiety w ciąży. </a:t>
            </a:r>
            <a:r>
              <a:rPr lang="pl-PL" sz="2000" b="1" dirty="0"/>
              <a:t>Każda ilość niesie ryzyko wystąpienia zaburzeń w rozwoju</a:t>
            </a:r>
            <a:br>
              <a:rPr lang="pl-PL" sz="2000" b="1" dirty="0"/>
            </a:br>
            <a:r>
              <a:rPr lang="pl-PL" sz="2000" b="1" dirty="0"/>
              <a:t>jej nienarodzonego dziecka.</a:t>
            </a:r>
          </a:p>
        </p:txBody>
      </p:sp>
      <p:pic>
        <p:nvPicPr>
          <p:cNvPr id="2" name="Obraz 1">
            <a:extLst>
              <a:ext uri="{FF2B5EF4-FFF2-40B4-BE49-F238E27FC236}">
                <a16:creationId xmlns:a16="http://schemas.microsoft.com/office/drawing/2014/main" id="{A7EBB1F9-632B-4F59-8730-7E002B6762EC}"/>
              </a:ext>
            </a:extLst>
          </p:cNvPr>
          <p:cNvPicPr>
            <a:picLocks noChangeAspect="1"/>
          </p:cNvPicPr>
          <p:nvPr/>
        </p:nvPicPr>
        <p:blipFill>
          <a:blip r:embed="rId3">
            <a:lum/>
            <a:alphaModFix/>
          </a:blip>
          <a:srcRect/>
          <a:stretch>
            <a:fillRect/>
          </a:stretch>
        </p:blipFill>
        <p:spPr>
          <a:xfrm>
            <a:off x="6651775" y="3069933"/>
            <a:ext cx="1828800" cy="1828800"/>
          </a:xfrm>
          <a:prstGeom prst="rect">
            <a:avLst/>
          </a:prstGeom>
          <a:noFill/>
          <a:ln>
            <a:noFill/>
          </a:ln>
        </p:spPr>
      </p:pic>
      <p:sp>
        <p:nvSpPr>
          <p:cNvPr id="3" name="pole tekstowe 5">
            <a:extLst>
              <a:ext uri="{FF2B5EF4-FFF2-40B4-BE49-F238E27FC236}">
                <a16:creationId xmlns:a16="http://schemas.microsoft.com/office/drawing/2014/main" id="{146DC1E2-3318-43F2-865A-78A0787A0FA2}"/>
              </a:ext>
            </a:extLst>
          </p:cNvPr>
          <p:cNvSpPr/>
          <p:nvPr/>
        </p:nvSpPr>
        <p:spPr>
          <a:xfrm>
            <a:off x="426600"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Kampania #DZIECINIECHCAFAS prowadzona przez Fundację EY</a:t>
            </a:r>
          </a:p>
        </p:txBody>
      </p:sp>
    </p:spTree>
    <p:extLst>
      <p:ext uri="{BB962C8B-B14F-4D97-AF65-F5344CB8AC3E}">
        <p14:creationId xmlns:p14="http://schemas.microsoft.com/office/powerpoint/2010/main" val="299449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482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6200" indent="0" algn="just">
              <a:lnSpc>
                <a:spcPct val="150000"/>
              </a:lnSpc>
              <a:spcBef>
                <a:spcPts val="0"/>
              </a:spcBef>
              <a:spcAft>
                <a:spcPts val="1200"/>
              </a:spcAft>
              <a:buClr>
                <a:srgbClr val="93A299"/>
              </a:buClr>
              <a:buSzPct val="85000"/>
              <a:buNone/>
            </a:pPr>
            <a:r>
              <a:rPr lang="pl-PL" sz="2000" dirty="0"/>
              <a:t>Nie u wszystkich dzieci wystąpią zaburzenia poalkoholowe, gdyż decydują o tym indywidualne uwarunkowania – np. genetyczne, modyfikujące przemiany metaboliczne w organizmie, stan zdrowia kobiety w momencie wypicia alkoholu, waga ciała, dieta itp.</a:t>
            </a:r>
            <a:endParaRPr lang="pl-PL" sz="2000" b="1" dirty="0"/>
          </a:p>
          <a:p>
            <a:pPr marL="76200" indent="0" algn="just">
              <a:lnSpc>
                <a:spcPct val="150000"/>
              </a:lnSpc>
              <a:spcBef>
                <a:spcPts val="0"/>
              </a:spcBef>
              <a:buClr>
                <a:srgbClr val="93A299"/>
              </a:buClr>
              <a:buSzPct val="85000"/>
              <a:buNone/>
            </a:pPr>
            <a:r>
              <a:rPr lang="pl-PL" sz="2000" b="1" dirty="0"/>
              <a:t>Należy pamiętać, że każda dawka alkoholu</a:t>
            </a:r>
          </a:p>
          <a:p>
            <a:pPr marL="76200" indent="0" algn="just">
              <a:lnSpc>
                <a:spcPct val="150000"/>
              </a:lnSpc>
              <a:spcBef>
                <a:spcPts val="0"/>
              </a:spcBef>
              <a:buClr>
                <a:srgbClr val="93A299"/>
              </a:buClr>
              <a:buSzPct val="85000"/>
              <a:buNone/>
            </a:pPr>
            <a:r>
              <a:rPr lang="pl-PL" sz="2000" b="1" dirty="0"/>
              <a:t>w ciąży jest potencjalnie szkodliwa dla dziecka!</a:t>
            </a:r>
          </a:p>
          <a:p>
            <a:pPr marL="76200" indent="0" algn="just">
              <a:lnSpc>
                <a:spcPct val="150000"/>
              </a:lnSpc>
              <a:spcBef>
                <a:spcPts val="0"/>
              </a:spcBef>
              <a:buClr>
                <a:srgbClr val="93A299"/>
              </a:buClr>
              <a:buSzPct val="85000"/>
              <a:buNone/>
            </a:pPr>
            <a:endParaRPr lang="pl-PL" sz="2000" b="1" dirty="0"/>
          </a:p>
        </p:txBody>
      </p:sp>
      <p:pic>
        <p:nvPicPr>
          <p:cNvPr id="5" name="Obraz 4">
            <a:extLst>
              <a:ext uri="{FF2B5EF4-FFF2-40B4-BE49-F238E27FC236}">
                <a16:creationId xmlns:a16="http://schemas.microsoft.com/office/drawing/2014/main" id="{83D58104-C1AB-4A30-9AD6-4ABA2C1F02A3}"/>
              </a:ext>
            </a:extLst>
          </p:cNvPr>
          <p:cNvPicPr>
            <a:picLocks noChangeAspect="1"/>
          </p:cNvPicPr>
          <p:nvPr/>
        </p:nvPicPr>
        <p:blipFill>
          <a:blip r:embed="rId3">
            <a:lum/>
            <a:alphaModFix/>
          </a:blip>
          <a:srcRect/>
          <a:stretch>
            <a:fillRect/>
          </a:stretch>
        </p:blipFill>
        <p:spPr>
          <a:xfrm>
            <a:off x="6584111" y="3052726"/>
            <a:ext cx="1896464" cy="1828800"/>
          </a:xfrm>
          <a:prstGeom prst="rect">
            <a:avLst/>
          </a:prstGeom>
          <a:noFill/>
          <a:ln>
            <a:noFill/>
          </a:ln>
        </p:spPr>
      </p:pic>
    </p:spTree>
    <p:extLst>
      <p:ext uri="{BB962C8B-B14F-4D97-AF65-F5344CB8AC3E}">
        <p14:creationId xmlns:p14="http://schemas.microsoft.com/office/powerpoint/2010/main" val="202759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665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dirty="0"/>
              <a:t>Łożysko nie stanowi bariery dla alkoholu. </a:t>
            </a:r>
            <a:r>
              <a:rPr lang="pl-PL" sz="2000" b="1" dirty="0"/>
              <a:t>Po wypiciu alkoholu przez matkę stężenie alkoholu we krwi matki i dziecka jest takie samo!</a:t>
            </a:r>
          </a:p>
          <a:p>
            <a:pPr marL="0" algn="just">
              <a:spcAft>
                <a:spcPts val="1200"/>
              </a:spcAft>
              <a:buNone/>
            </a:pPr>
            <a:r>
              <a:rPr lang="pl-PL" sz="2000" dirty="0"/>
              <a:t>O ile wątroba matki potrafi usunąć małe dawki alkoholu z organizmu, o tyle u dziecka te procesy się kształtują i nie funkcjonują jeszcze poprawnie. Dlatego też stężenie alkoholu we krwi dziecka utrzymuje się dłużej niż u matki.</a:t>
            </a:r>
          </a:p>
        </p:txBody>
      </p:sp>
      <p:pic>
        <p:nvPicPr>
          <p:cNvPr id="2" name="Obraz 1">
            <a:extLst>
              <a:ext uri="{FF2B5EF4-FFF2-40B4-BE49-F238E27FC236}">
                <a16:creationId xmlns:a16="http://schemas.microsoft.com/office/drawing/2014/main" id="{34F221A8-F2C5-46D6-AABC-7D7B0D5FC4AF}"/>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12330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665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b="1" dirty="0"/>
              <a:t>Już po około 40 minutach płód ma takie samo upojenie</a:t>
            </a:r>
            <a:br>
              <a:rPr lang="pl-PL" sz="2000" b="1" dirty="0"/>
            </a:br>
            <a:r>
              <a:rPr lang="pl-PL" sz="2000" b="1" dirty="0"/>
              <a:t>alkoholowe jak matka.</a:t>
            </a:r>
          </a:p>
          <a:p>
            <a:pPr marL="0" algn="just">
              <a:buNone/>
            </a:pPr>
            <a:r>
              <a:rPr lang="pl-PL" sz="2000" dirty="0"/>
              <a:t>Z organizmu nienarodzonego dziecka jest on wydalany wolniej niż z organizmu matki, ze względu na niewykształcone</a:t>
            </a:r>
          </a:p>
          <a:p>
            <a:pPr marL="0" algn="just">
              <a:spcBef>
                <a:spcPts val="0"/>
              </a:spcBef>
              <a:spcAft>
                <a:spcPts val="600"/>
              </a:spcAft>
              <a:buNone/>
            </a:pPr>
            <a:r>
              <a:rPr lang="pl-PL" sz="2000" dirty="0"/>
              <a:t>procesy detoksykacyjne u dziecka.</a:t>
            </a:r>
          </a:p>
          <a:p>
            <a:pPr marL="0" algn="just">
              <a:spcAft>
                <a:spcPts val="1200"/>
              </a:spcAft>
              <a:buNone/>
            </a:pPr>
            <a:endParaRPr lang="pl-PL" sz="2000" dirty="0"/>
          </a:p>
        </p:txBody>
      </p:sp>
      <p:pic>
        <p:nvPicPr>
          <p:cNvPr id="3" name="Obraz 2">
            <a:extLst>
              <a:ext uri="{FF2B5EF4-FFF2-40B4-BE49-F238E27FC236}">
                <a16:creationId xmlns:a16="http://schemas.microsoft.com/office/drawing/2014/main" id="{E4D821F7-58FB-4905-847A-20CF770B33FE}"/>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16737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606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b="1" dirty="0"/>
              <a:t>Na każdym etapie ciąży kobieta powinna zachować abstynencję.</a:t>
            </a:r>
          </a:p>
        </p:txBody>
      </p:sp>
      <p:pic>
        <p:nvPicPr>
          <p:cNvPr id="2" name="Obraz 1">
            <a:extLst>
              <a:ext uri="{FF2B5EF4-FFF2-40B4-BE49-F238E27FC236}">
                <a16:creationId xmlns:a16="http://schemas.microsoft.com/office/drawing/2014/main" id="{488AABA8-2CF7-4448-93BB-86A0386576FC}"/>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
        <p:nvSpPr>
          <p:cNvPr id="7" name="Google Shape;104;p14">
            <a:extLst>
              <a:ext uri="{FF2B5EF4-FFF2-40B4-BE49-F238E27FC236}">
                <a16:creationId xmlns:a16="http://schemas.microsoft.com/office/drawing/2014/main" id="{F08771A9-3803-45CA-B6DF-DA88B72EC44A}"/>
              </a:ext>
            </a:extLst>
          </p:cNvPr>
          <p:cNvSpPr txBox="1">
            <a:spLocks/>
          </p:cNvSpPr>
          <p:nvPr/>
        </p:nvSpPr>
        <p:spPr>
          <a:xfrm>
            <a:off x="465451" y="1546860"/>
            <a:ext cx="8015124" cy="15058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dirty="0"/>
              <a:t>Alkohol wypity przez kobietę będącą na początku ciąży, może doprowadzić do szczególnie ciężkich uszkodzeń układu nerwowego oraz narządów wewnętrznych dziecka.</a:t>
            </a:r>
          </a:p>
        </p:txBody>
      </p:sp>
    </p:spTree>
    <p:extLst>
      <p:ext uri="{BB962C8B-B14F-4D97-AF65-F5344CB8AC3E}">
        <p14:creationId xmlns:p14="http://schemas.microsoft.com/office/powerpoint/2010/main" val="19895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2054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b="1" dirty="0"/>
              <a:t>Nie ma bezpiecznej dawki alkoholu, którą mogłaby wypić kobieta w ciąży.</a:t>
            </a:r>
          </a:p>
          <a:p>
            <a:pPr marL="0" algn="just">
              <a:spcAft>
                <a:spcPts val="1200"/>
              </a:spcAft>
              <a:buNone/>
            </a:pPr>
            <a:r>
              <a:rPr lang="pl-PL" sz="2000" dirty="0"/>
              <a:t>Alkohol wypity  w trzecim trymestrze ciąży może znacząco spowolnić rozwój dziecka lub spowodować przedwczesne skurcze porodowe.</a:t>
            </a:r>
          </a:p>
        </p:txBody>
      </p:sp>
      <p:pic>
        <p:nvPicPr>
          <p:cNvPr id="3" name="Obraz 4">
            <a:extLst>
              <a:ext uri="{FF2B5EF4-FFF2-40B4-BE49-F238E27FC236}">
                <a16:creationId xmlns:a16="http://schemas.microsoft.com/office/drawing/2014/main" id="{6AD394FD-953B-4DA6-900C-11F628EC5A04}"/>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23346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7756529" cy="2054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algn="just">
              <a:spcAft>
                <a:spcPts val="1200"/>
              </a:spcAft>
              <a:buNone/>
            </a:pPr>
            <a:r>
              <a:rPr lang="pl-PL" sz="2000" b="1" dirty="0"/>
              <a:t>Uszkodzeń w wyniku FAS nie można wyleczyć lub w prosty sposób ,,naprawić”. </a:t>
            </a:r>
            <a:r>
              <a:rPr lang="pl-PL" sz="2000" dirty="0"/>
              <a:t>Możemy jedynie operacyjnie usunąć lub zmniejszyć niektóre wady narządów. Mózgu uszkodzonego przez alkohol nie.</a:t>
            </a:r>
          </a:p>
        </p:txBody>
      </p:sp>
      <p:pic>
        <p:nvPicPr>
          <p:cNvPr id="2" name="Obraz 1">
            <a:extLst>
              <a:ext uri="{FF2B5EF4-FFF2-40B4-BE49-F238E27FC236}">
                <a16:creationId xmlns:a16="http://schemas.microsoft.com/office/drawing/2014/main" id="{0C4197D2-1A4A-4557-A59A-90D938497F8E}"/>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272001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7756529" cy="2054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479"/>
              </a:spcBef>
              <a:buNone/>
            </a:pPr>
            <a:r>
              <a:rPr lang="pl-PL" sz="2000" b="1" dirty="0"/>
              <a:t>Matka karmiąca piersią i pijąca alkohol przyczynia się do zwolnienia tempa rozwoju dziecka.</a:t>
            </a:r>
          </a:p>
          <a:p>
            <a:pPr marL="0" lvl="0" algn="just">
              <a:spcBef>
                <a:spcPts val="1200"/>
              </a:spcBef>
              <a:buNone/>
            </a:pPr>
            <a:r>
              <a:rPr lang="pl-PL" sz="2000" b="1" dirty="0"/>
              <a:t> </a:t>
            </a:r>
            <a:r>
              <a:rPr lang="pl-PL" sz="2000" dirty="0"/>
              <a:t>Spożyty alkohol skutkuje u dziecka upojeniem alkoholowym oraz hipoglikemią, a te mogą spowodować u niego zaburzenia snu, łaknienia, uwagi, niesłabnące poczucie lęku i zagrożenia.</a:t>
            </a:r>
          </a:p>
        </p:txBody>
      </p:sp>
      <p:pic>
        <p:nvPicPr>
          <p:cNvPr id="3" name="Obraz 2">
            <a:extLst>
              <a:ext uri="{FF2B5EF4-FFF2-40B4-BE49-F238E27FC236}">
                <a16:creationId xmlns:a16="http://schemas.microsoft.com/office/drawing/2014/main" id="{7248E232-36AE-4861-B6B8-C3189EA9757F}"/>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34349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457200"/>
            <a:ext cx="8015124" cy="1895061"/>
          </a:xfrm>
          <a:prstGeom prst="rect">
            <a:avLst/>
          </a:prstGeom>
        </p:spPr>
        <p:txBody>
          <a:bodyPr spcFirstLastPara="1" wrap="square" lIns="91425" tIns="91425" rIns="91425" bIns="91425" anchor="t" anchorCtr="0">
            <a:noAutofit/>
          </a:bodyPr>
          <a:lstStyle/>
          <a:p>
            <a:pPr marL="0" indent="0" algn="just">
              <a:buNone/>
            </a:pPr>
            <a:r>
              <a:rPr lang="pl-PL" b="1" dirty="0">
                <a:solidFill>
                  <a:schemeClr val="tx2">
                    <a:lumMod val="25000"/>
                  </a:schemeClr>
                </a:solidFill>
              </a:rPr>
              <a:t>Szacuje się, że rocznie w Polsce rodzi się około 900 dzieci z pełnoobjawowym FAS, natomiast aż 10-krotnie więcej dzieci przychodzi na świat z innymi poalkoholowymi uszkodzeniami płodu!</a:t>
            </a:r>
            <a:endParaRPr lang="pl-PL" dirty="0">
              <a:solidFill>
                <a:schemeClr val="tx2">
                  <a:lumMod val="25000"/>
                </a:schemeClr>
              </a:solidFill>
            </a:endParaRPr>
          </a:p>
        </p:txBody>
      </p:sp>
      <p:sp>
        <p:nvSpPr>
          <p:cNvPr id="6" name="Google Shape;546;p37">
            <a:extLst>
              <a:ext uri="{FF2B5EF4-FFF2-40B4-BE49-F238E27FC236}">
                <a16:creationId xmlns:a16="http://schemas.microsoft.com/office/drawing/2014/main" id="{6BC0AB4C-5B2E-4675-B482-CBD95A2EE935}"/>
              </a:ext>
            </a:extLst>
          </p:cNvPr>
          <p:cNvSpPr/>
          <p:nvPr/>
        </p:nvSpPr>
        <p:spPr>
          <a:xfrm>
            <a:off x="6164580" y="2791240"/>
            <a:ext cx="2315995" cy="1675488"/>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2"/>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48;p37">
            <a:extLst>
              <a:ext uri="{FF2B5EF4-FFF2-40B4-BE49-F238E27FC236}">
                <a16:creationId xmlns:a16="http://schemas.microsoft.com/office/drawing/2014/main" id="{8B5EFB0F-F5D9-42D3-BA42-65CE8915EF98}"/>
              </a:ext>
            </a:extLst>
          </p:cNvPr>
          <p:cNvSpPr/>
          <p:nvPr/>
        </p:nvSpPr>
        <p:spPr>
          <a:xfrm flipH="1">
            <a:off x="6912899" y="3736389"/>
            <a:ext cx="391289" cy="535048"/>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9;p37">
            <a:extLst>
              <a:ext uri="{FF2B5EF4-FFF2-40B4-BE49-F238E27FC236}">
                <a16:creationId xmlns:a16="http://schemas.microsoft.com/office/drawing/2014/main" id="{3769D5A7-518F-4CD0-BA66-163178630F0E}"/>
              </a:ext>
            </a:extLst>
          </p:cNvPr>
          <p:cNvSpPr/>
          <p:nvPr/>
        </p:nvSpPr>
        <p:spPr>
          <a:xfrm flipH="1">
            <a:off x="7824476" y="3208014"/>
            <a:ext cx="391289" cy="1056751"/>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50;p37">
            <a:extLst>
              <a:ext uri="{FF2B5EF4-FFF2-40B4-BE49-F238E27FC236}">
                <a16:creationId xmlns:a16="http://schemas.microsoft.com/office/drawing/2014/main" id="{44862036-4B6D-4CA0-9369-B5262931BF55}"/>
              </a:ext>
            </a:extLst>
          </p:cNvPr>
          <p:cNvSpPr/>
          <p:nvPr/>
        </p:nvSpPr>
        <p:spPr>
          <a:xfrm>
            <a:off x="7365599" y="3482322"/>
            <a:ext cx="394314" cy="789116"/>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owolny kształt: kształt 14">
            <a:extLst>
              <a:ext uri="{FF2B5EF4-FFF2-40B4-BE49-F238E27FC236}">
                <a16:creationId xmlns:a16="http://schemas.microsoft.com/office/drawing/2014/main" id="{0436FF69-1FF4-46E4-9994-B2312D8BD1C7}"/>
              </a:ext>
            </a:extLst>
          </p:cNvPr>
          <p:cNvSpPr/>
          <p:nvPr/>
        </p:nvSpPr>
        <p:spPr>
          <a:xfrm>
            <a:off x="6460201" y="3800952"/>
            <a:ext cx="391162" cy="470485"/>
          </a:xfrm>
          <a:custGeom>
            <a:avLst/>
            <a:gdLst>
              <a:gd name="connsiteX0" fmla="*/ 53723 w 340792"/>
              <a:gd name="connsiteY0" fmla="*/ 0 h 547134"/>
              <a:gd name="connsiteX1" fmla="*/ 287180 w 340792"/>
              <a:gd name="connsiteY1" fmla="*/ 0 h 547134"/>
              <a:gd name="connsiteX2" fmla="*/ 297836 w 340792"/>
              <a:gd name="connsiteY2" fmla="*/ 2637 h 547134"/>
              <a:gd name="connsiteX3" fmla="*/ 308603 w 340792"/>
              <a:gd name="connsiteY3" fmla="*/ 5383 h 547134"/>
              <a:gd name="connsiteX4" fmla="*/ 316623 w 340792"/>
              <a:gd name="connsiteY4" fmla="*/ 10657 h 547134"/>
              <a:gd name="connsiteX5" fmla="*/ 324753 w 340792"/>
              <a:gd name="connsiteY5" fmla="*/ 16040 h 547134"/>
              <a:gd name="connsiteX6" fmla="*/ 332772 w 340792"/>
              <a:gd name="connsiteY6" fmla="*/ 24060 h 547134"/>
              <a:gd name="connsiteX7" fmla="*/ 335409 w 340792"/>
              <a:gd name="connsiteY7" fmla="*/ 32189 h 547134"/>
              <a:gd name="connsiteX8" fmla="*/ 340792 w 340792"/>
              <a:gd name="connsiteY8" fmla="*/ 42846 h 547134"/>
              <a:gd name="connsiteX9" fmla="*/ 340792 w 340792"/>
              <a:gd name="connsiteY9" fmla="*/ 53613 h 547134"/>
              <a:gd name="connsiteX10" fmla="*/ 340792 w 340792"/>
              <a:gd name="connsiteY10" fmla="*/ 547134 h 547134"/>
              <a:gd name="connsiteX11" fmla="*/ 0 w 340792"/>
              <a:gd name="connsiteY11" fmla="*/ 547134 h 547134"/>
              <a:gd name="connsiteX12" fmla="*/ 0 w 340792"/>
              <a:gd name="connsiteY12" fmla="*/ 53613 h 547134"/>
              <a:gd name="connsiteX13" fmla="*/ 0 w 340792"/>
              <a:gd name="connsiteY13" fmla="*/ 42846 h 547134"/>
              <a:gd name="connsiteX14" fmla="*/ 2747 w 340792"/>
              <a:gd name="connsiteY14" fmla="*/ 32189 h 547134"/>
              <a:gd name="connsiteX15" fmla="*/ 8130 w 340792"/>
              <a:gd name="connsiteY15" fmla="*/ 24060 h 547134"/>
              <a:gd name="connsiteX16" fmla="*/ 16150 w 340792"/>
              <a:gd name="connsiteY16" fmla="*/ 16040 h 547134"/>
              <a:gd name="connsiteX17" fmla="*/ 21533 w 340792"/>
              <a:gd name="connsiteY17" fmla="*/ 10657 h 547134"/>
              <a:gd name="connsiteX18" fmla="*/ 32300 w 340792"/>
              <a:gd name="connsiteY18" fmla="*/ 5383 h 547134"/>
              <a:gd name="connsiteX19" fmla="*/ 42956 w 340792"/>
              <a:gd name="connsiteY19" fmla="*/ 2637 h 5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92" h="547134">
                <a:moveTo>
                  <a:pt x="53723" y="0"/>
                </a:moveTo>
                <a:lnTo>
                  <a:pt x="287180" y="0"/>
                </a:lnTo>
                <a:lnTo>
                  <a:pt x="297836" y="2637"/>
                </a:lnTo>
                <a:lnTo>
                  <a:pt x="308603" y="5383"/>
                </a:lnTo>
                <a:lnTo>
                  <a:pt x="316623" y="10657"/>
                </a:lnTo>
                <a:lnTo>
                  <a:pt x="324753" y="16040"/>
                </a:lnTo>
                <a:lnTo>
                  <a:pt x="332772" y="24060"/>
                </a:lnTo>
                <a:lnTo>
                  <a:pt x="335409" y="32189"/>
                </a:lnTo>
                <a:lnTo>
                  <a:pt x="340792" y="42846"/>
                </a:lnTo>
                <a:lnTo>
                  <a:pt x="340792" y="53613"/>
                </a:lnTo>
                <a:lnTo>
                  <a:pt x="340792" y="547134"/>
                </a:lnTo>
                <a:lnTo>
                  <a:pt x="0" y="547134"/>
                </a:lnTo>
                <a:lnTo>
                  <a:pt x="0" y="53613"/>
                </a:lnTo>
                <a:lnTo>
                  <a:pt x="0" y="42846"/>
                </a:lnTo>
                <a:lnTo>
                  <a:pt x="2747" y="32189"/>
                </a:lnTo>
                <a:lnTo>
                  <a:pt x="8130" y="24060"/>
                </a:lnTo>
                <a:lnTo>
                  <a:pt x="16150" y="16040"/>
                </a:lnTo>
                <a:lnTo>
                  <a:pt x="21533" y="10657"/>
                </a:lnTo>
                <a:lnTo>
                  <a:pt x="32300" y="5383"/>
                </a:lnTo>
                <a:lnTo>
                  <a:pt x="42956" y="2637"/>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51" y="2352261"/>
            <a:ext cx="5465130" cy="23337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buNone/>
            </a:pPr>
            <a:r>
              <a:rPr lang="pl-PL" sz="2000" dirty="0">
                <a:solidFill>
                  <a:schemeClr val="tx2">
                    <a:lumMod val="50000"/>
                  </a:schemeClr>
                </a:solidFill>
              </a:rPr>
              <a:t>Badania zlecone przez Państwową Agencję Rozwiązywania Problemów Alkoholowych wskazują, że co 3 kobieta (33%) w wieku 18-40 lat spożywała alkohol w ciąży, a około 53% z nich miało świadomość, że picie alkoholu w ciąży jest szkodliwe.</a:t>
            </a:r>
          </a:p>
        </p:txBody>
      </p:sp>
      <p:cxnSp>
        <p:nvCxnSpPr>
          <p:cNvPr id="23" name="Łącznik prosty 22">
            <a:extLst>
              <a:ext uri="{FF2B5EF4-FFF2-40B4-BE49-F238E27FC236}">
                <a16:creationId xmlns:a16="http://schemas.microsoft.com/office/drawing/2014/main" id="{17B6F0E6-069D-492B-B492-CEDDAAD053C6}"/>
              </a:ext>
            </a:extLst>
          </p:cNvPr>
          <p:cNvCxnSpPr>
            <a:cxnSpLocks/>
            <a:endCxn id="124" idx="3"/>
          </p:cNvCxnSpPr>
          <p:nvPr/>
        </p:nvCxnSpPr>
        <p:spPr>
          <a:xfrm flipV="1">
            <a:off x="6383898" y="3550923"/>
            <a:ext cx="418372" cy="600076"/>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Łącznik prosty 45">
            <a:extLst>
              <a:ext uri="{FF2B5EF4-FFF2-40B4-BE49-F238E27FC236}">
                <a16:creationId xmlns:a16="http://schemas.microsoft.com/office/drawing/2014/main" id="{A229B4CA-D62F-4A63-89DA-0CB727C57382}"/>
              </a:ext>
            </a:extLst>
          </p:cNvPr>
          <p:cNvCxnSpPr>
            <a:cxnSpLocks/>
            <a:stCxn id="125" idx="7"/>
            <a:endCxn id="126" idx="3"/>
          </p:cNvCxnSpPr>
          <p:nvPr/>
        </p:nvCxnSpPr>
        <p:spPr>
          <a:xfrm flipV="1">
            <a:off x="7395755" y="3318443"/>
            <a:ext cx="334003" cy="49600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Łącznik prosty 49">
            <a:extLst>
              <a:ext uri="{FF2B5EF4-FFF2-40B4-BE49-F238E27FC236}">
                <a16:creationId xmlns:a16="http://schemas.microsoft.com/office/drawing/2014/main" id="{00E39C8F-EF15-4918-97F3-AE09C669E5DC}"/>
              </a:ext>
            </a:extLst>
          </p:cNvPr>
          <p:cNvCxnSpPr>
            <a:cxnSpLocks/>
            <a:stCxn id="126" idx="7"/>
          </p:cNvCxnSpPr>
          <p:nvPr/>
        </p:nvCxnSpPr>
        <p:spPr>
          <a:xfrm flipV="1">
            <a:off x="7854632" y="3012725"/>
            <a:ext cx="369253" cy="180844"/>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Łącznik prosty 58">
            <a:extLst>
              <a:ext uri="{FF2B5EF4-FFF2-40B4-BE49-F238E27FC236}">
                <a16:creationId xmlns:a16="http://schemas.microsoft.com/office/drawing/2014/main" id="{C034E523-7F93-4DD2-8CBB-FC55234B3191}"/>
              </a:ext>
            </a:extLst>
          </p:cNvPr>
          <p:cNvCxnSpPr>
            <a:cxnSpLocks/>
            <a:stCxn id="125" idx="1"/>
            <a:endCxn id="124" idx="5"/>
          </p:cNvCxnSpPr>
          <p:nvPr/>
        </p:nvCxnSpPr>
        <p:spPr>
          <a:xfrm flipH="1" flipV="1">
            <a:off x="6927144" y="3550923"/>
            <a:ext cx="343737" cy="26352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4" name="Owal 123">
            <a:extLst>
              <a:ext uri="{FF2B5EF4-FFF2-40B4-BE49-F238E27FC236}">
                <a16:creationId xmlns:a16="http://schemas.microsoft.com/office/drawing/2014/main" id="{8CF99CA7-9191-42FC-8EC8-132175D6BB63}"/>
              </a:ext>
            </a:extLst>
          </p:cNvPr>
          <p:cNvSpPr/>
          <p:nvPr/>
        </p:nvSpPr>
        <p:spPr>
          <a:xfrm>
            <a:off x="6776408" y="3400187"/>
            <a:ext cx="176598" cy="1765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Owal 124">
            <a:extLst>
              <a:ext uri="{FF2B5EF4-FFF2-40B4-BE49-F238E27FC236}">
                <a16:creationId xmlns:a16="http://schemas.microsoft.com/office/drawing/2014/main" id="{AB9A9D65-77E8-4B56-9FD0-CDBF44B66D82}"/>
              </a:ext>
            </a:extLst>
          </p:cNvPr>
          <p:cNvSpPr/>
          <p:nvPr/>
        </p:nvSpPr>
        <p:spPr>
          <a:xfrm>
            <a:off x="7245019" y="3788581"/>
            <a:ext cx="176598" cy="1765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6" name="Owal 125">
            <a:extLst>
              <a:ext uri="{FF2B5EF4-FFF2-40B4-BE49-F238E27FC236}">
                <a16:creationId xmlns:a16="http://schemas.microsoft.com/office/drawing/2014/main" id="{3B420FC4-2EE3-4F9C-BE2C-BCA7B2F69D5D}"/>
              </a:ext>
            </a:extLst>
          </p:cNvPr>
          <p:cNvSpPr/>
          <p:nvPr/>
        </p:nvSpPr>
        <p:spPr>
          <a:xfrm>
            <a:off x="7703896" y="3167707"/>
            <a:ext cx="176598" cy="1765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Owal 73">
            <a:extLst>
              <a:ext uri="{FF2B5EF4-FFF2-40B4-BE49-F238E27FC236}">
                <a16:creationId xmlns:a16="http://schemas.microsoft.com/office/drawing/2014/main" id="{A86631A5-E737-44BA-AA80-2D42D7FE2D1A}"/>
              </a:ext>
            </a:extLst>
          </p:cNvPr>
          <p:cNvSpPr/>
          <p:nvPr/>
        </p:nvSpPr>
        <p:spPr>
          <a:xfrm>
            <a:off x="8143835" y="2914500"/>
            <a:ext cx="176598" cy="1765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156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250"/>
                                        <p:tgtEl>
                                          <p:spTgt spid="15"/>
                                        </p:tgtEl>
                                      </p:cBhvr>
                                    </p:animEffect>
                                  </p:childTnLst>
                                </p:cTn>
                              </p:par>
                              <p:par>
                                <p:cTn id="19" presetID="22" presetClass="entr" presetSubtype="4"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250"/>
                                        <p:tgtEl>
                                          <p:spTgt spid="8"/>
                                        </p:tgtEl>
                                      </p:cBhvr>
                                    </p:animEffect>
                                  </p:childTnLst>
                                </p:cTn>
                              </p:par>
                              <p:par>
                                <p:cTn id="22" presetID="22" presetClass="entr" presetSubtype="4" fill="hold" grpId="0" nodeType="with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50"/>
                                        <p:tgtEl>
                                          <p:spTgt spid="10"/>
                                        </p:tgtEl>
                                      </p:cBhvr>
                                    </p:animEffect>
                                  </p:childTnLst>
                                </p:cTn>
                              </p:par>
                              <p:par>
                                <p:cTn id="25" presetID="22" presetClass="entr" presetSubtype="4"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50"/>
                                        <p:tgtEl>
                                          <p:spTgt spid="9"/>
                                        </p:tgtEl>
                                      </p:cBhvr>
                                    </p:animEffect>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250"/>
                                        <p:tgtEl>
                                          <p:spTgt spid="2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250"/>
                                        <p:tgtEl>
                                          <p:spTgt spid="124"/>
                                        </p:tgtEl>
                                      </p:cBhvr>
                                    </p:animEffect>
                                  </p:childTnLst>
                                </p:cTn>
                              </p:par>
                              <p:par>
                                <p:cTn id="36" presetID="22" presetClass="entr" presetSubtype="8"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left)">
                                      <p:cBhvr>
                                        <p:cTn id="38" dur="250"/>
                                        <p:tgtEl>
                                          <p:spTgt spid="59"/>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250"/>
                                        <p:tgtEl>
                                          <p:spTgt spid="125"/>
                                        </p:tgtEl>
                                      </p:cBhvr>
                                    </p:animEffect>
                                  </p:childTnLst>
                                </p:cTn>
                              </p:par>
                              <p:par>
                                <p:cTn id="43" presetID="2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250"/>
                                        <p:tgtEl>
                                          <p:spTgt spid="4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250"/>
                                        <p:tgtEl>
                                          <p:spTgt spid="126"/>
                                        </p:tgtEl>
                                      </p:cBhvr>
                                    </p:animEffect>
                                  </p:childTnLst>
                                </p:cTn>
                              </p:par>
                              <p:par>
                                <p:cTn id="50" presetID="22" presetClass="entr" presetSubtype="8"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250"/>
                                        <p:tgtEl>
                                          <p:spTgt spid="50"/>
                                        </p:tgtEl>
                                      </p:cBhvr>
                                    </p:animEffect>
                                  </p:childTnLst>
                                </p:cTn>
                              </p:par>
                            </p:childTnLst>
                          </p:cTn>
                        </p:par>
                        <p:par>
                          <p:cTn id="53" fill="hold">
                            <p:stCondLst>
                              <p:cond delay="325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P spid="6" grpId="0" animBg="1"/>
      <p:bldP spid="8" grpId="0" animBg="1"/>
      <p:bldP spid="9" grpId="0" animBg="1"/>
      <p:bldP spid="10" grpId="0" animBg="1"/>
      <p:bldP spid="15" grpId="0" animBg="1"/>
      <p:bldP spid="26" grpId="0"/>
      <p:bldP spid="124" grpId="0" animBg="1"/>
      <p:bldP spid="125" grpId="0" animBg="1"/>
      <p:bldP spid="126"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t>Fakty dotyczące spożywania alkoholu w czasie ciąży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7756529" cy="179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just">
              <a:spcBef>
                <a:spcPts val="479"/>
              </a:spcBef>
              <a:buNone/>
            </a:pPr>
            <a:r>
              <a:rPr lang="pl-PL" sz="2000" dirty="0"/>
              <a:t>Tylko alkohol jako jedyny z pośród używek jest toksyną, która ma wpływ na modulowanie genów u dziecka w łonie matki.</a:t>
            </a:r>
          </a:p>
          <a:p>
            <a:pPr marL="0" lvl="0" algn="just">
              <a:spcBef>
                <a:spcPts val="1200"/>
              </a:spcBef>
              <a:buNone/>
            </a:pPr>
            <a:r>
              <a:rPr lang="pl-PL" sz="2000" b="1" dirty="0"/>
              <a:t>Alkohol powoduje więcej szkód w rozwijającym się płodzie niż inne substancje łącznie z marihuaną, heroiną i kokainą.</a:t>
            </a:r>
          </a:p>
        </p:txBody>
      </p:sp>
      <p:pic>
        <p:nvPicPr>
          <p:cNvPr id="2" name="Obraz 1">
            <a:extLst>
              <a:ext uri="{FF2B5EF4-FFF2-40B4-BE49-F238E27FC236}">
                <a16:creationId xmlns:a16="http://schemas.microsoft.com/office/drawing/2014/main" id="{66F0424A-6E07-4DD1-9550-EE745A7C0E87}"/>
              </a:ext>
            </a:extLst>
          </p:cNvPr>
          <p:cNvPicPr>
            <a:picLocks noChangeAspect="1"/>
          </p:cNvPicPr>
          <p:nvPr/>
        </p:nvPicPr>
        <p:blipFill>
          <a:blip r:embed="rId3">
            <a:lum/>
            <a:alphaModFix/>
          </a:blip>
          <a:srcRect/>
          <a:stretch>
            <a:fillRect/>
          </a:stretch>
        </p:blipFill>
        <p:spPr>
          <a:xfrm>
            <a:off x="6651775" y="3052726"/>
            <a:ext cx="1828800" cy="1828800"/>
          </a:xfrm>
          <a:prstGeom prst="rect">
            <a:avLst/>
          </a:prstGeom>
          <a:noFill/>
          <a:ln>
            <a:noFill/>
          </a:ln>
        </p:spPr>
      </p:pic>
    </p:spTree>
    <p:extLst>
      <p:ext uri="{BB962C8B-B14F-4D97-AF65-F5344CB8AC3E}">
        <p14:creationId xmlns:p14="http://schemas.microsoft.com/office/powerpoint/2010/main" val="162710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www.ciazabezalkoholu.info</a:t>
            </a:r>
          </a:p>
        </p:txBody>
      </p:sp>
      <p:grpSp>
        <p:nvGrpSpPr>
          <p:cNvPr id="5" name="Grupa 4">
            <a:extLst>
              <a:ext uri="{FF2B5EF4-FFF2-40B4-BE49-F238E27FC236}">
                <a16:creationId xmlns:a16="http://schemas.microsoft.com/office/drawing/2014/main" id="{21CC758C-4586-4B48-ABC6-5E2AF8E65432}"/>
              </a:ext>
            </a:extLst>
          </p:cNvPr>
          <p:cNvGrpSpPr/>
          <p:nvPr/>
        </p:nvGrpSpPr>
        <p:grpSpPr>
          <a:xfrm>
            <a:off x="0" y="688668"/>
            <a:ext cx="9144000" cy="3766164"/>
            <a:chOff x="0" y="688668"/>
            <a:chExt cx="9144000" cy="3766164"/>
          </a:xfrm>
        </p:grpSpPr>
        <p:pic>
          <p:nvPicPr>
            <p:cNvPr id="3" name="Symbol zastępczy zawartości 3">
              <a:extLst>
                <a:ext uri="{FF2B5EF4-FFF2-40B4-BE49-F238E27FC236}">
                  <a16:creationId xmlns:a16="http://schemas.microsoft.com/office/drawing/2014/main" id="{FD39D3CE-A804-43AA-9C28-9DDCAA1652CB}"/>
                </a:ext>
              </a:extLst>
            </p:cNvPr>
            <p:cNvPicPr>
              <a:picLocks noChangeAspect="1"/>
            </p:cNvPicPr>
            <p:nvPr/>
          </p:nvPicPr>
          <p:blipFill>
            <a:blip r:embed="rId3">
              <a:lum/>
              <a:alphaModFix/>
            </a:blip>
            <a:srcRect/>
            <a:stretch>
              <a:fillRect/>
            </a:stretch>
          </p:blipFill>
          <p:spPr>
            <a:xfrm>
              <a:off x="0" y="688668"/>
              <a:ext cx="9144000" cy="3766164"/>
            </a:xfrm>
            <a:prstGeom prst="rect">
              <a:avLst/>
            </a:prstGeom>
            <a:noFill/>
            <a:ln>
              <a:noFill/>
            </a:ln>
            <a:effectLst/>
          </p:spPr>
        </p:pic>
        <p:sp>
          <p:nvSpPr>
            <p:cNvPr id="4" name="Prostokąt 3">
              <a:extLst>
                <a:ext uri="{FF2B5EF4-FFF2-40B4-BE49-F238E27FC236}">
                  <a16:creationId xmlns:a16="http://schemas.microsoft.com/office/drawing/2014/main" id="{F52BAFBA-B3D1-4E91-B777-1EE07D9537B4}"/>
                </a:ext>
              </a:extLst>
            </p:cNvPr>
            <p:cNvSpPr/>
            <p:nvPr/>
          </p:nvSpPr>
          <p:spPr>
            <a:xfrm>
              <a:off x="0" y="688668"/>
              <a:ext cx="9144000" cy="245587"/>
            </a:xfrm>
            <a:prstGeom prst="rect">
              <a:avLst/>
            </a:prstGeom>
            <a:gradFill flip="none" rotWithShape="1">
              <a:gsLst>
                <a:gs pos="100000">
                  <a:schemeClr val="bg1">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2105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2" name="pole tekstowe 5">
            <a:extLst>
              <a:ext uri="{FF2B5EF4-FFF2-40B4-BE49-F238E27FC236}">
                <a16:creationId xmlns:a16="http://schemas.microsoft.com/office/drawing/2014/main" id="{EC67736F-27CC-4162-A6B5-E24FC20C9E46}"/>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www.freepik.com</a:t>
            </a:r>
          </a:p>
        </p:txBody>
      </p:sp>
      <p:sp>
        <p:nvSpPr>
          <p:cNvPr id="4" name="Google Shape;104;p14">
            <a:extLst>
              <a:ext uri="{FF2B5EF4-FFF2-40B4-BE49-F238E27FC236}">
                <a16:creationId xmlns:a16="http://schemas.microsoft.com/office/drawing/2014/main" id="{D668BDFB-A150-452A-9C98-AA53FC2E364A}"/>
              </a:ext>
            </a:extLst>
          </p:cNvPr>
          <p:cNvSpPr txBox="1">
            <a:spLocks/>
          </p:cNvSpPr>
          <p:nvPr/>
        </p:nvSpPr>
        <p:spPr>
          <a:xfrm>
            <a:off x="744201" y="630763"/>
            <a:ext cx="7655598" cy="15578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ctr">
              <a:spcBef>
                <a:spcPts val="479"/>
              </a:spcBef>
              <a:spcAft>
                <a:spcPts val="1200"/>
              </a:spcAft>
              <a:buNone/>
            </a:pPr>
            <a:r>
              <a:rPr lang="pl-PL" sz="2000" dirty="0"/>
              <a:t>Nie ma bezpiecznej dawki alkoholu w ciąży, a każda ilość wiąże się z ryzykiem uszkodzenia płodu.</a:t>
            </a:r>
          </a:p>
          <a:p>
            <a:pPr marL="0" lvl="0" algn="ctr">
              <a:spcBef>
                <a:spcPts val="479"/>
              </a:spcBef>
              <a:buNone/>
            </a:pPr>
            <a:r>
              <a:rPr lang="pl-PL" sz="2000" b="1" dirty="0"/>
              <a:t>W ciąży zalecana jest całkowita abstynencja!</a:t>
            </a:r>
          </a:p>
        </p:txBody>
      </p:sp>
      <p:pic>
        <p:nvPicPr>
          <p:cNvPr id="1028" name="Picture 4">
            <a:extLst>
              <a:ext uri="{FF2B5EF4-FFF2-40B4-BE49-F238E27FC236}">
                <a16:creationId xmlns:a16="http://schemas.microsoft.com/office/drawing/2014/main" id="{C2C1DF66-A273-42C7-805E-9135EB213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57" t="12206" r="10332" b="9934"/>
          <a:stretch/>
        </p:blipFill>
        <p:spPr bwMode="auto">
          <a:xfrm>
            <a:off x="3344563" y="2188605"/>
            <a:ext cx="2454874" cy="246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4" name="Google Shape;104;p14">
            <a:extLst>
              <a:ext uri="{FF2B5EF4-FFF2-40B4-BE49-F238E27FC236}">
                <a16:creationId xmlns:a16="http://schemas.microsoft.com/office/drawing/2014/main" id="{D668BDFB-A150-452A-9C98-AA53FC2E364A}"/>
              </a:ext>
            </a:extLst>
          </p:cNvPr>
          <p:cNvSpPr txBox="1">
            <a:spLocks/>
          </p:cNvSpPr>
          <p:nvPr/>
        </p:nvSpPr>
        <p:spPr>
          <a:xfrm>
            <a:off x="744201" y="630763"/>
            <a:ext cx="7655598" cy="15578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lgn="ctr">
              <a:spcBef>
                <a:spcPts val="479"/>
              </a:spcBef>
              <a:spcAft>
                <a:spcPts val="1200"/>
              </a:spcAft>
              <a:buNone/>
            </a:pPr>
            <a:r>
              <a:rPr lang="pl-PL" sz="2000" b="1" dirty="0"/>
              <a:t>Zespołowi FAS tak jak innym zaburzeniom związanym z ekspozycją nienarodzonego dziecka na alkohol można zapobiec!</a:t>
            </a:r>
          </a:p>
          <a:p>
            <a:pPr marL="0" lvl="0" algn="ctr">
              <a:spcBef>
                <a:spcPts val="479"/>
              </a:spcBef>
              <a:spcAft>
                <a:spcPts val="1200"/>
              </a:spcAft>
              <a:buNone/>
            </a:pPr>
            <a:r>
              <a:rPr lang="pl-PL" sz="2000" b="1" dirty="0"/>
              <a:t>Wystarczy zachować całkowitą abstynencję podczas ciąży.</a:t>
            </a:r>
          </a:p>
        </p:txBody>
      </p:sp>
      <p:pic>
        <p:nvPicPr>
          <p:cNvPr id="2" name="Obraz 1">
            <a:extLst>
              <a:ext uri="{FF2B5EF4-FFF2-40B4-BE49-F238E27FC236}">
                <a16:creationId xmlns:a16="http://schemas.microsoft.com/office/drawing/2014/main" id="{1E4CB0E6-2A88-4612-BC13-58263A2A7829}"/>
              </a:ext>
            </a:extLst>
          </p:cNvPr>
          <p:cNvPicPr>
            <a:picLocks noChangeAspect="1"/>
          </p:cNvPicPr>
          <p:nvPr/>
        </p:nvPicPr>
        <p:blipFill>
          <a:blip r:embed="rId3">
            <a:lum/>
            <a:alphaModFix/>
          </a:blip>
          <a:srcRect/>
          <a:stretch>
            <a:fillRect/>
          </a:stretch>
        </p:blipFill>
        <p:spPr>
          <a:xfrm>
            <a:off x="2543503" y="2122258"/>
            <a:ext cx="4056994" cy="2708042"/>
          </a:xfrm>
          <a:prstGeom prst="rect">
            <a:avLst/>
          </a:prstGeom>
          <a:noFill/>
          <a:ln>
            <a:noFill/>
          </a:ln>
          <a:effectLst>
            <a:softEdge rad="63500"/>
          </a:effectLst>
        </p:spPr>
      </p:pic>
      <p:sp>
        <p:nvSpPr>
          <p:cNvPr id="3" name="pole tekstowe 5">
            <a:extLst>
              <a:ext uri="{FF2B5EF4-FFF2-40B4-BE49-F238E27FC236}">
                <a16:creationId xmlns:a16="http://schemas.microsoft.com/office/drawing/2014/main" id="{91385AA3-F2BA-46BC-B769-F0C0D4D0EF0F}"/>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https://uwazniej.pl/fas/</a:t>
            </a:r>
          </a:p>
        </p:txBody>
      </p:sp>
    </p:spTree>
    <p:extLst>
      <p:ext uri="{BB962C8B-B14F-4D97-AF65-F5344CB8AC3E}">
        <p14:creationId xmlns:p14="http://schemas.microsoft.com/office/powerpoint/2010/main" val="366077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211580"/>
            <a:ext cx="7772400" cy="190332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6</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sz="3600" dirty="0"/>
              <a:t>Fakty dotyczące spożywania alkoholu w czasie ciąży</a:t>
            </a:r>
          </a:p>
        </p:txBody>
      </p:sp>
    </p:spTree>
    <p:extLst>
      <p:ext uri="{BB962C8B-B14F-4D97-AF65-F5344CB8AC3E}">
        <p14:creationId xmlns:p14="http://schemas.microsoft.com/office/powerpoint/2010/main" val="399345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102583"/>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WAŻNE ADRESY</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352337" y="675592"/>
            <a:ext cx="8128237" cy="403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lvl="0">
              <a:spcBef>
                <a:spcPts val="0"/>
              </a:spcBef>
              <a:buNone/>
            </a:pPr>
            <a:r>
              <a:rPr lang="pl-PL" sz="1000" b="1" dirty="0">
                <a:solidFill>
                  <a:schemeClr val="bg1"/>
                </a:solidFill>
                <a:latin typeface="Lato" panose="020B0604020202020204" charset="-18"/>
              </a:rPr>
              <a:t>     Zespół Poradni Psychologiczno-Pedagogicznych w Pile</a:t>
            </a:r>
          </a:p>
          <a:p>
            <a:pPr marL="548640" lvl="0">
              <a:spcBef>
                <a:spcPts val="479"/>
              </a:spcBef>
              <a:buNone/>
            </a:pPr>
            <a:r>
              <a:rPr lang="pl-PL" sz="700" dirty="0">
                <a:solidFill>
                  <a:schemeClr val="bg1"/>
                </a:solidFill>
                <a:latin typeface="Lato" panose="020B0604020202020204" charset="-18"/>
              </a:rPr>
              <a:t>Adres: 64-920 Piła, ul. Gen. Sikorskiego 19</a:t>
            </a:r>
          </a:p>
          <a:p>
            <a:pPr marL="548640" lvl="0">
              <a:spcBef>
                <a:spcPts val="479"/>
              </a:spcBef>
              <a:buNone/>
            </a:pPr>
            <a:r>
              <a:rPr lang="pl-PL" sz="700" dirty="0">
                <a:solidFill>
                  <a:schemeClr val="bg1"/>
                </a:solidFill>
                <a:latin typeface="Lato" panose="020B0604020202020204" charset="-18"/>
              </a:rPr>
              <a:t>Telefon: 67 350 90 97</a:t>
            </a:r>
          </a:p>
          <a:p>
            <a:pPr marL="548640" lvl="0">
              <a:spcBef>
                <a:spcPts val="479"/>
              </a:spcBef>
              <a:buNone/>
            </a:pPr>
            <a:r>
              <a:rPr lang="pl-PL" sz="700" dirty="0">
                <a:solidFill>
                  <a:schemeClr val="bg1"/>
                </a:solidFill>
                <a:latin typeface="Lato" panose="020B0604020202020204" charset="-18"/>
              </a:rPr>
              <a:t>Strona internetowa:  www.zppp.pilanin.pl</a:t>
            </a:r>
          </a:p>
          <a:p>
            <a:pPr marL="548640" lvl="0">
              <a:spcBef>
                <a:spcPts val="479"/>
              </a:spcBef>
              <a:buNone/>
            </a:pPr>
            <a:r>
              <a:rPr lang="pl-PL" sz="700" dirty="0">
                <a:solidFill>
                  <a:schemeClr val="bg1"/>
                </a:solidFill>
                <a:latin typeface="Lato" panose="020B0604020202020204" charset="-18"/>
              </a:rPr>
              <a:t>E-mail: zppp@zespolporadni.pila.pl</a:t>
            </a:r>
          </a:p>
          <a:p>
            <a:pPr lvl="0">
              <a:spcBef>
                <a:spcPts val="479"/>
              </a:spcBef>
              <a:buNone/>
            </a:pPr>
            <a:endParaRPr lang="pl-PL" sz="1000" b="1" dirty="0">
              <a:solidFill>
                <a:schemeClr val="bg1"/>
              </a:solidFill>
              <a:latin typeface="Lato" panose="020B0604020202020204" charset="-18"/>
            </a:endParaRPr>
          </a:p>
          <a:p>
            <a:pPr marL="0" lvl="0">
              <a:spcBef>
                <a:spcPts val="479"/>
              </a:spcBef>
              <a:buNone/>
            </a:pPr>
            <a:r>
              <a:rPr lang="pl-PL" sz="1000" b="1" dirty="0">
                <a:solidFill>
                  <a:schemeClr val="bg1"/>
                </a:solidFill>
                <a:latin typeface="Lato" panose="020B0604020202020204" charset="-18"/>
              </a:rPr>
              <a:t>     Gminny Ośrodek Pomocy Społecznej w Szydłowie</a:t>
            </a:r>
          </a:p>
          <a:p>
            <a:pPr marL="548640" lvl="0">
              <a:spcBef>
                <a:spcPts val="479"/>
              </a:spcBef>
              <a:buNone/>
            </a:pPr>
            <a:r>
              <a:rPr lang="pl-PL" sz="700" dirty="0">
                <a:solidFill>
                  <a:schemeClr val="bg1"/>
                </a:solidFill>
                <a:latin typeface="Lato" panose="020B0604020202020204" charset="-18"/>
              </a:rPr>
              <a:t>Adres: 64-930 Szydłowo, Jaraczewo 2</a:t>
            </a:r>
          </a:p>
          <a:p>
            <a:pPr marL="548640" lvl="0">
              <a:spcBef>
                <a:spcPts val="479"/>
              </a:spcBef>
              <a:buNone/>
            </a:pPr>
            <a:r>
              <a:rPr lang="pl-PL" sz="700" dirty="0">
                <a:solidFill>
                  <a:schemeClr val="bg1"/>
                </a:solidFill>
                <a:latin typeface="Lato" panose="020B0604020202020204" charset="-18"/>
              </a:rPr>
              <a:t>Telefon: 67 211 55 28; 67 211 55 12; 67 211 55 39</a:t>
            </a:r>
          </a:p>
          <a:p>
            <a:pPr marL="548640" lvl="0">
              <a:spcBef>
                <a:spcPts val="479"/>
              </a:spcBef>
              <a:buNone/>
            </a:pPr>
            <a:r>
              <a:rPr lang="pl-PL" sz="700" dirty="0">
                <a:solidFill>
                  <a:schemeClr val="bg1"/>
                </a:solidFill>
                <a:latin typeface="Lato" panose="020B0604020202020204" charset="-18"/>
              </a:rPr>
              <a:t>E-mail: ops@szydlowo.pl, gops_szydlowo@op.pl</a:t>
            </a:r>
            <a:endParaRPr lang="pl-PL" sz="100" dirty="0">
              <a:solidFill>
                <a:schemeClr val="bg1"/>
              </a:solidFill>
              <a:latin typeface="Lato" panose="020B0604020202020204" charset="-18"/>
            </a:endParaRPr>
          </a:p>
          <a:p>
            <a:pPr lvl="0">
              <a:spcBef>
                <a:spcPts val="479"/>
              </a:spcBef>
              <a:buNone/>
            </a:pPr>
            <a:endParaRPr lang="pl-PL" sz="1000" dirty="0">
              <a:solidFill>
                <a:schemeClr val="bg1"/>
              </a:solidFill>
              <a:latin typeface="Lato" panose="020B0604020202020204" charset="-18"/>
            </a:endParaRPr>
          </a:p>
          <a:p>
            <a:pPr marL="0" lvl="0">
              <a:spcBef>
                <a:spcPts val="479"/>
              </a:spcBef>
              <a:buNone/>
            </a:pPr>
            <a:r>
              <a:rPr lang="pl-PL" sz="1050" b="1" dirty="0">
                <a:solidFill>
                  <a:schemeClr val="bg1"/>
                </a:solidFill>
                <a:latin typeface="Lato" panose="020B0604020202020204" charset="-18"/>
              </a:rPr>
              <a:t>     Państwowa Agencja Rozwiązywania Problemów Alkoholowych</a:t>
            </a:r>
          </a:p>
          <a:p>
            <a:pPr marL="548640" lvl="0">
              <a:spcBef>
                <a:spcPts val="479"/>
              </a:spcBef>
              <a:buNone/>
            </a:pPr>
            <a:r>
              <a:rPr lang="pl-PL" sz="700" dirty="0">
                <a:solidFill>
                  <a:schemeClr val="bg1"/>
                </a:solidFill>
                <a:latin typeface="Lato" panose="020B0604020202020204" charset="-18"/>
              </a:rPr>
              <a:t>Adres: Warszawa, ul Szańcowa 25</a:t>
            </a:r>
          </a:p>
          <a:p>
            <a:pPr marL="548640" lvl="0">
              <a:spcBef>
                <a:spcPts val="479"/>
              </a:spcBef>
              <a:buNone/>
            </a:pPr>
            <a:r>
              <a:rPr lang="pl-PL" sz="700" dirty="0">
                <a:solidFill>
                  <a:schemeClr val="bg1"/>
                </a:solidFill>
                <a:latin typeface="Lato" panose="020B0604020202020204" charset="-18"/>
              </a:rPr>
              <a:t>Telefon: 022 5320 325</a:t>
            </a:r>
          </a:p>
          <a:p>
            <a:pPr marL="548640" lvl="0">
              <a:spcBef>
                <a:spcPts val="479"/>
              </a:spcBef>
              <a:buNone/>
            </a:pPr>
            <a:r>
              <a:rPr lang="pl-PL" sz="700" dirty="0">
                <a:solidFill>
                  <a:schemeClr val="bg1"/>
                </a:solidFill>
                <a:latin typeface="Lato" panose="020B0604020202020204" charset="-18"/>
              </a:rPr>
              <a:t>E-mail: parpa@parpa.pl</a:t>
            </a:r>
          </a:p>
          <a:p>
            <a:pPr marL="548640" lvl="0">
              <a:spcBef>
                <a:spcPts val="479"/>
              </a:spcBef>
              <a:buNone/>
            </a:pPr>
            <a:r>
              <a:rPr lang="pl-PL" sz="700" dirty="0">
                <a:solidFill>
                  <a:schemeClr val="bg1"/>
                </a:solidFill>
                <a:latin typeface="Lato" panose="020B0604020202020204" charset="-18"/>
              </a:rPr>
              <a:t>Strona internetowa: www.parpa.pl</a:t>
            </a:r>
          </a:p>
          <a:p>
            <a:pPr marL="548640" lvl="0">
              <a:spcBef>
                <a:spcPts val="479"/>
              </a:spcBef>
              <a:buNone/>
            </a:pPr>
            <a:r>
              <a:rPr lang="pl-PL" sz="700" dirty="0">
                <a:solidFill>
                  <a:schemeClr val="bg1"/>
                </a:solidFill>
                <a:latin typeface="Lato" panose="020B0604020202020204" charset="-18"/>
                <a:hlinkClick r:id="rId3"/>
              </a:rPr>
              <a:t>www.parpa.pl</a:t>
            </a:r>
            <a:endParaRPr lang="pl-PL" sz="700" dirty="0">
              <a:solidFill>
                <a:schemeClr val="bg1"/>
              </a:solidFill>
              <a:latin typeface="Lato" panose="020B0604020202020204" charset="-18"/>
            </a:endParaRPr>
          </a:p>
          <a:p>
            <a:pPr marL="548640" lvl="0">
              <a:spcBef>
                <a:spcPts val="479"/>
              </a:spcBef>
              <a:buNone/>
            </a:pPr>
            <a:r>
              <a:rPr lang="pl-PL" sz="1050" b="1" dirty="0">
                <a:solidFill>
                  <a:schemeClr val="bg1"/>
                </a:solidFill>
                <a:latin typeface="Lato" panose="020B0604020202020204" charset="-18"/>
              </a:rPr>
              <a:t>NFZ Niepubliczny Specjalistyczny Zakład Opieki Psychiatrycznej i Odwykowej dla Dorosłych</a:t>
            </a:r>
          </a:p>
          <a:p>
            <a:pPr marL="548640" lvl="0">
              <a:spcBef>
                <a:spcPts val="479"/>
              </a:spcBef>
              <a:buNone/>
            </a:pPr>
            <a:r>
              <a:rPr lang="pl-PL" sz="700" dirty="0">
                <a:solidFill>
                  <a:schemeClr val="bg1"/>
                </a:solidFill>
                <a:latin typeface="Lato" panose="020B0604020202020204" charset="-18"/>
              </a:rPr>
              <a:t>Adres: Piła, aleja Wojska Polskiego 49</a:t>
            </a:r>
          </a:p>
          <a:p>
            <a:pPr marL="548640" lvl="0">
              <a:spcBef>
                <a:spcPts val="479"/>
              </a:spcBef>
              <a:buNone/>
            </a:pPr>
            <a:r>
              <a:rPr lang="pl-PL" sz="700" dirty="0">
                <a:solidFill>
                  <a:schemeClr val="bg1"/>
                </a:solidFill>
                <a:latin typeface="Lato" panose="020B0604020202020204" charset="-18"/>
              </a:rPr>
              <a:t>Telefon: 672 124 056</a:t>
            </a:r>
          </a:p>
          <a:p>
            <a:pPr marL="548640" lvl="0">
              <a:spcBef>
                <a:spcPts val="479"/>
              </a:spcBef>
              <a:buNone/>
            </a:pPr>
            <a:r>
              <a:rPr lang="pl-PL" sz="1000" b="1" dirty="0">
                <a:solidFill>
                  <a:schemeClr val="bg1"/>
                </a:solidFill>
                <a:latin typeface="Lato" panose="020B0604020202020204" charset="-18"/>
              </a:rPr>
              <a:t>NZOZ Poradnia Profilaktyki i Terapii Uzależnień MONAR</a:t>
            </a:r>
          </a:p>
          <a:p>
            <a:pPr marL="548640" lvl="0">
              <a:spcBef>
                <a:spcPts val="479"/>
              </a:spcBef>
              <a:buNone/>
            </a:pPr>
            <a:r>
              <a:rPr lang="pl-PL" sz="800" dirty="0">
                <a:solidFill>
                  <a:schemeClr val="bg1"/>
                </a:solidFill>
                <a:latin typeface="Lato" panose="020B0604020202020204" charset="-18"/>
              </a:rPr>
              <a:t>Adres: Piła, aleja Niepodległości 135</a:t>
            </a:r>
          </a:p>
          <a:p>
            <a:pPr marL="548640" lvl="0">
              <a:spcBef>
                <a:spcPts val="479"/>
              </a:spcBef>
              <a:buNone/>
            </a:pPr>
            <a:r>
              <a:rPr lang="pl-PL" sz="800" dirty="0">
                <a:solidFill>
                  <a:schemeClr val="bg1"/>
                </a:solidFill>
                <a:latin typeface="Lato" panose="020B0604020202020204" charset="-18"/>
              </a:rPr>
              <a:t>Telefon: 672 152 250</a:t>
            </a:r>
          </a:p>
        </p:txBody>
      </p:sp>
    </p:spTree>
    <p:extLst>
      <p:ext uri="{BB962C8B-B14F-4D97-AF65-F5344CB8AC3E}">
        <p14:creationId xmlns:p14="http://schemas.microsoft.com/office/powerpoint/2010/main" val="5332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fade">
                                      <p:cBhvr>
                                        <p:cTn id="28" dur="500"/>
                                        <p:tgtEl>
                                          <p:spTgt spid="13">
                                            <p:txEl>
                                              <p:pRg st="6" end="6"/>
                                            </p:txEl>
                                          </p:spTgt>
                                        </p:tgtEl>
                                      </p:cBhvr>
                                    </p:animEffect>
                                  </p:childTnLst>
                                </p:cTn>
                              </p:par>
                            </p:childTnLst>
                          </p:cTn>
                        </p:par>
                        <p:par>
                          <p:cTn id="29" fill="hold">
                            <p:stCondLst>
                              <p:cond delay="2750"/>
                            </p:stCondLst>
                            <p:childTnLst>
                              <p:par>
                                <p:cTn id="30" presetID="10" presetClass="entr" presetSubtype="0" fill="hold" grpId="0" nodeType="afterEffect">
                                  <p:stCondLst>
                                    <p:cond delay="25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fade">
                                      <p:cBhvr>
                                        <p:cTn id="32" dur="500"/>
                                        <p:tgtEl>
                                          <p:spTgt spid="13">
                                            <p:txEl>
                                              <p:pRg st="7" end="7"/>
                                            </p:txEl>
                                          </p:spTgt>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3">
                                            <p:txEl>
                                              <p:pRg st="8" end="8"/>
                                            </p:txEl>
                                          </p:spTgt>
                                        </p:tgtEl>
                                        <p:attrNameLst>
                                          <p:attrName>style.visibility</p:attrName>
                                        </p:attrNameLst>
                                      </p:cBhvr>
                                      <p:to>
                                        <p:strVal val="visible"/>
                                      </p:to>
                                    </p:set>
                                    <p:animEffect transition="in" filter="fade">
                                      <p:cBhvr>
                                        <p:cTn id="35" dur="500"/>
                                        <p:tgtEl>
                                          <p:spTgt spid="13">
                                            <p:txEl>
                                              <p:pRg st="8" end="8"/>
                                            </p:txEl>
                                          </p:spTgt>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3">
                                            <p:txEl>
                                              <p:pRg st="9" end="9"/>
                                            </p:txEl>
                                          </p:spTgt>
                                        </p:tgtEl>
                                        <p:attrNameLst>
                                          <p:attrName>style.visibility</p:attrName>
                                        </p:attrNameLst>
                                      </p:cBhvr>
                                      <p:to>
                                        <p:strVal val="visible"/>
                                      </p:to>
                                    </p:set>
                                    <p:animEffect transition="in" filter="fade">
                                      <p:cBhvr>
                                        <p:cTn id="38" dur="500"/>
                                        <p:tgtEl>
                                          <p:spTgt spid="13">
                                            <p:txEl>
                                              <p:pRg st="9" end="9"/>
                                            </p:txEl>
                                          </p:spTgt>
                                        </p:tgtEl>
                                      </p:cBhvr>
                                    </p:animEffect>
                                  </p:childTnLst>
                                </p:cTn>
                              </p:par>
                            </p:childTnLst>
                          </p:cTn>
                        </p:par>
                        <p:par>
                          <p:cTn id="39" fill="hold">
                            <p:stCondLst>
                              <p:cond delay="3500"/>
                            </p:stCondLst>
                            <p:childTnLst>
                              <p:par>
                                <p:cTn id="40" presetID="10" presetClass="entr" presetSubtype="0" fill="hold" grpId="0" nodeType="afterEffect">
                                  <p:stCondLst>
                                    <p:cond delay="250"/>
                                  </p:stCondLst>
                                  <p:childTnLst>
                                    <p:set>
                                      <p:cBhvr>
                                        <p:cTn id="41" dur="1" fill="hold">
                                          <p:stCondLst>
                                            <p:cond delay="0"/>
                                          </p:stCondLst>
                                        </p:cTn>
                                        <p:tgtEl>
                                          <p:spTgt spid="13">
                                            <p:txEl>
                                              <p:pRg st="11" end="11"/>
                                            </p:txEl>
                                          </p:spTgt>
                                        </p:tgtEl>
                                        <p:attrNameLst>
                                          <p:attrName>style.visibility</p:attrName>
                                        </p:attrNameLst>
                                      </p:cBhvr>
                                      <p:to>
                                        <p:strVal val="visible"/>
                                      </p:to>
                                    </p:set>
                                    <p:animEffect transition="in" filter="fade">
                                      <p:cBhvr>
                                        <p:cTn id="42" dur="500"/>
                                        <p:tgtEl>
                                          <p:spTgt spid="13">
                                            <p:txEl>
                                              <p:pRg st="11" end="11"/>
                                            </p:txEl>
                                          </p:spTgt>
                                        </p:tgtEl>
                                      </p:cBhvr>
                                    </p:animEffect>
                                  </p:childTnLst>
                                </p:cTn>
                              </p:par>
                            </p:childTnLst>
                          </p:cTn>
                        </p:par>
                        <p:par>
                          <p:cTn id="43" fill="hold">
                            <p:stCondLst>
                              <p:cond delay="4250"/>
                            </p:stCondLst>
                            <p:childTnLst>
                              <p:par>
                                <p:cTn id="44" presetID="10" presetClass="entr" presetSubtype="0" fill="hold" grpId="0" nodeType="afterEffect">
                                  <p:stCondLst>
                                    <p:cond delay="250"/>
                                  </p:stCondLst>
                                  <p:childTnLst>
                                    <p:set>
                                      <p:cBhvr>
                                        <p:cTn id="45" dur="1" fill="hold">
                                          <p:stCondLst>
                                            <p:cond delay="0"/>
                                          </p:stCondLst>
                                        </p:cTn>
                                        <p:tgtEl>
                                          <p:spTgt spid="13">
                                            <p:txEl>
                                              <p:pRg st="12" end="12"/>
                                            </p:txEl>
                                          </p:spTgt>
                                        </p:tgtEl>
                                        <p:attrNameLst>
                                          <p:attrName>style.visibility</p:attrName>
                                        </p:attrNameLst>
                                      </p:cBhvr>
                                      <p:to>
                                        <p:strVal val="visible"/>
                                      </p:to>
                                    </p:set>
                                    <p:animEffect transition="in" filter="fade">
                                      <p:cBhvr>
                                        <p:cTn id="46" dur="500"/>
                                        <p:tgtEl>
                                          <p:spTgt spid="13">
                                            <p:txEl>
                                              <p:pRg st="12" end="12"/>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3">
                                            <p:txEl>
                                              <p:pRg st="13" end="13"/>
                                            </p:txEl>
                                          </p:spTgt>
                                        </p:tgtEl>
                                        <p:attrNameLst>
                                          <p:attrName>style.visibility</p:attrName>
                                        </p:attrNameLst>
                                      </p:cBhvr>
                                      <p:to>
                                        <p:strVal val="visible"/>
                                      </p:to>
                                    </p:set>
                                    <p:animEffect transition="in" filter="fade">
                                      <p:cBhvr>
                                        <p:cTn id="49" dur="500"/>
                                        <p:tgtEl>
                                          <p:spTgt spid="13">
                                            <p:txEl>
                                              <p:pRg st="13" end="13"/>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3">
                                            <p:txEl>
                                              <p:pRg st="14" end="14"/>
                                            </p:txEl>
                                          </p:spTgt>
                                        </p:tgtEl>
                                        <p:attrNameLst>
                                          <p:attrName>style.visibility</p:attrName>
                                        </p:attrNameLst>
                                      </p:cBhvr>
                                      <p:to>
                                        <p:strVal val="visible"/>
                                      </p:to>
                                    </p:set>
                                    <p:animEffect transition="in" filter="fade">
                                      <p:cBhvr>
                                        <p:cTn id="52" dur="500"/>
                                        <p:tgtEl>
                                          <p:spTgt spid="13">
                                            <p:txEl>
                                              <p:pRg st="14" end="14"/>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3">
                                            <p:txEl>
                                              <p:pRg st="15" end="15"/>
                                            </p:txEl>
                                          </p:spTgt>
                                        </p:tgtEl>
                                        <p:attrNameLst>
                                          <p:attrName>style.visibility</p:attrName>
                                        </p:attrNameLst>
                                      </p:cBhvr>
                                      <p:to>
                                        <p:strVal val="visible"/>
                                      </p:to>
                                    </p:set>
                                    <p:animEffect transition="in" filter="fade">
                                      <p:cBhvr>
                                        <p:cTn id="55" dur="500"/>
                                        <p:tgtEl>
                                          <p:spTgt spid="13">
                                            <p:txEl>
                                              <p:pRg st="15" end="15"/>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3">
                                            <p:txEl>
                                              <p:pRg st="16" end="16"/>
                                            </p:txEl>
                                          </p:spTgt>
                                        </p:tgtEl>
                                        <p:attrNameLst>
                                          <p:attrName>style.visibility</p:attrName>
                                        </p:attrNameLst>
                                      </p:cBhvr>
                                      <p:to>
                                        <p:strVal val="visible"/>
                                      </p:to>
                                    </p:set>
                                    <p:animEffect transition="in" filter="fade">
                                      <p:cBhvr>
                                        <p:cTn id="58" dur="500"/>
                                        <p:tgtEl>
                                          <p:spTgt spid="13">
                                            <p:txEl>
                                              <p:pRg st="16" end="16"/>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3">
                                            <p:txEl>
                                              <p:pRg st="17" end="17"/>
                                            </p:txEl>
                                          </p:spTgt>
                                        </p:tgtEl>
                                        <p:attrNameLst>
                                          <p:attrName>style.visibility</p:attrName>
                                        </p:attrNameLst>
                                      </p:cBhvr>
                                      <p:to>
                                        <p:strVal val="visible"/>
                                      </p:to>
                                    </p:set>
                                    <p:animEffect transition="in" filter="fade">
                                      <p:cBhvr>
                                        <p:cTn id="61" dur="500"/>
                                        <p:tgtEl>
                                          <p:spTgt spid="13">
                                            <p:txEl>
                                              <p:pRg st="17" end="1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250"/>
                                  </p:stCondLst>
                                  <p:childTnLst>
                                    <p:set>
                                      <p:cBhvr>
                                        <p:cTn id="65" dur="1" fill="hold">
                                          <p:stCondLst>
                                            <p:cond delay="0"/>
                                          </p:stCondLst>
                                        </p:cTn>
                                        <p:tgtEl>
                                          <p:spTgt spid="13">
                                            <p:txEl>
                                              <p:pRg st="18" end="18"/>
                                            </p:txEl>
                                          </p:spTgt>
                                        </p:tgtEl>
                                        <p:attrNameLst>
                                          <p:attrName>style.visibility</p:attrName>
                                        </p:attrNameLst>
                                      </p:cBhvr>
                                      <p:to>
                                        <p:strVal val="visible"/>
                                      </p:to>
                                    </p:set>
                                    <p:animEffect transition="in" filter="fade">
                                      <p:cBhvr>
                                        <p:cTn id="66" dur="500"/>
                                        <p:tgtEl>
                                          <p:spTgt spid="13">
                                            <p:txEl>
                                              <p:pRg st="18" end="1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250"/>
                                  </p:stCondLst>
                                  <p:childTnLst>
                                    <p:set>
                                      <p:cBhvr>
                                        <p:cTn id="70" dur="1" fill="hold">
                                          <p:stCondLst>
                                            <p:cond delay="0"/>
                                          </p:stCondLst>
                                        </p:cTn>
                                        <p:tgtEl>
                                          <p:spTgt spid="13">
                                            <p:txEl>
                                              <p:pRg st="19" end="19"/>
                                            </p:txEl>
                                          </p:spTgt>
                                        </p:tgtEl>
                                        <p:attrNameLst>
                                          <p:attrName>style.visibility</p:attrName>
                                        </p:attrNameLst>
                                      </p:cBhvr>
                                      <p:to>
                                        <p:strVal val="visible"/>
                                      </p:to>
                                    </p:set>
                                    <p:animEffect transition="in" filter="fade">
                                      <p:cBhvr>
                                        <p:cTn id="71" dur="500"/>
                                        <p:tgtEl>
                                          <p:spTgt spid="13">
                                            <p:txEl>
                                              <p:pRg st="19" end="1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250"/>
                                  </p:stCondLst>
                                  <p:childTnLst>
                                    <p:set>
                                      <p:cBhvr>
                                        <p:cTn id="75" dur="1" fill="hold">
                                          <p:stCondLst>
                                            <p:cond delay="0"/>
                                          </p:stCondLst>
                                        </p:cTn>
                                        <p:tgtEl>
                                          <p:spTgt spid="13">
                                            <p:txEl>
                                              <p:pRg st="20" end="20"/>
                                            </p:txEl>
                                          </p:spTgt>
                                        </p:tgtEl>
                                        <p:attrNameLst>
                                          <p:attrName>style.visibility</p:attrName>
                                        </p:attrNameLst>
                                      </p:cBhvr>
                                      <p:to>
                                        <p:strVal val="visible"/>
                                      </p:to>
                                    </p:set>
                                    <p:animEffect transition="in" filter="fade">
                                      <p:cBhvr>
                                        <p:cTn id="76" dur="500"/>
                                        <p:tgtEl>
                                          <p:spTgt spid="13">
                                            <p:txEl>
                                              <p:pRg st="20" end="2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250"/>
                                  </p:stCondLst>
                                  <p:childTnLst>
                                    <p:set>
                                      <p:cBhvr>
                                        <p:cTn id="80" dur="1" fill="hold">
                                          <p:stCondLst>
                                            <p:cond delay="0"/>
                                          </p:stCondLst>
                                        </p:cTn>
                                        <p:tgtEl>
                                          <p:spTgt spid="13">
                                            <p:txEl>
                                              <p:pRg st="21" end="21"/>
                                            </p:txEl>
                                          </p:spTgt>
                                        </p:tgtEl>
                                        <p:attrNameLst>
                                          <p:attrName>style.visibility</p:attrName>
                                        </p:attrNameLst>
                                      </p:cBhvr>
                                      <p:to>
                                        <p:strVal val="visible"/>
                                      </p:to>
                                    </p:set>
                                    <p:animEffect transition="in" filter="fade">
                                      <p:cBhvr>
                                        <p:cTn id="81" dur="500"/>
                                        <p:tgtEl>
                                          <p:spTgt spid="13">
                                            <p:txEl>
                                              <p:pRg st="21" end="2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250"/>
                                  </p:stCondLst>
                                  <p:childTnLst>
                                    <p:set>
                                      <p:cBhvr>
                                        <p:cTn id="85" dur="1" fill="hold">
                                          <p:stCondLst>
                                            <p:cond delay="0"/>
                                          </p:stCondLst>
                                        </p:cTn>
                                        <p:tgtEl>
                                          <p:spTgt spid="13">
                                            <p:txEl>
                                              <p:pRg st="22" end="22"/>
                                            </p:txEl>
                                          </p:spTgt>
                                        </p:tgtEl>
                                        <p:attrNameLst>
                                          <p:attrName>style.visibility</p:attrName>
                                        </p:attrNameLst>
                                      </p:cBhvr>
                                      <p:to>
                                        <p:strVal val="visible"/>
                                      </p:to>
                                    </p:set>
                                    <p:animEffect transition="in" filter="fade">
                                      <p:cBhvr>
                                        <p:cTn id="86" dur="500"/>
                                        <p:tgtEl>
                                          <p:spTgt spid="1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BIBLIOGRAFIA</a:t>
            </a:r>
          </a:p>
        </p:txBody>
      </p:sp>
      <p:sp>
        <p:nvSpPr>
          <p:cNvPr id="13" name="Google Shape;104;p14">
            <a:extLst>
              <a:ext uri="{FF2B5EF4-FFF2-40B4-BE49-F238E27FC236}">
                <a16:creationId xmlns:a16="http://schemas.microsoft.com/office/drawing/2014/main" id="{5CBB07C6-6C76-4210-84A9-61B9FD56E786}"/>
              </a:ext>
            </a:extLst>
          </p:cNvPr>
          <p:cNvSpPr txBox="1">
            <a:spLocks/>
          </p:cNvSpPr>
          <p:nvPr/>
        </p:nvSpPr>
        <p:spPr>
          <a:xfrm>
            <a:off x="465451" y="1036320"/>
            <a:ext cx="8015124" cy="3845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84048"/>
            <a:r>
              <a:rPr lang="pl-PL" sz="1600" b="1" dirty="0">
                <a:solidFill>
                  <a:schemeClr val="bg1"/>
                </a:solidFill>
              </a:rPr>
              <a:t>Banach M., Matejek J., </a:t>
            </a:r>
            <a:r>
              <a:rPr lang="pl-PL" sz="1600" b="1" i="1" dirty="0">
                <a:solidFill>
                  <a:schemeClr val="bg1"/>
                </a:solidFill>
              </a:rPr>
              <a:t>W trosce o zdrowie dziecka i twoje. FAS-kompendium wiedzy</a:t>
            </a:r>
            <a:r>
              <a:rPr lang="pl-PL" sz="1600" b="1" dirty="0">
                <a:solidFill>
                  <a:schemeClr val="bg1"/>
                </a:solidFill>
              </a:rPr>
              <a:t>,</a:t>
            </a:r>
            <a:br>
              <a:rPr lang="pl-PL" sz="1600" b="1" dirty="0">
                <a:solidFill>
                  <a:schemeClr val="bg1"/>
                </a:solidFill>
              </a:rPr>
            </a:br>
            <a:r>
              <a:rPr lang="pl-PL" sz="1600" b="1" dirty="0">
                <a:solidFill>
                  <a:schemeClr val="bg1"/>
                </a:solidFill>
              </a:rPr>
              <a:t>Kraków, 2016.</a:t>
            </a:r>
          </a:p>
          <a:p>
            <a:pPr marL="0">
              <a:lnSpc>
                <a:spcPct val="150000"/>
              </a:lnSpc>
              <a:spcBef>
                <a:spcPts val="0"/>
              </a:spcBef>
            </a:pPr>
            <a:r>
              <a:rPr lang="pl-PL" sz="1600" b="1" dirty="0">
                <a:solidFill>
                  <a:schemeClr val="bg1"/>
                </a:solidFill>
              </a:rPr>
              <a:t>Fundacja EY, </a:t>
            </a:r>
            <a:r>
              <a:rPr lang="pl-PL" sz="1600" b="1" i="1" dirty="0">
                <a:solidFill>
                  <a:schemeClr val="bg1"/>
                </a:solidFill>
              </a:rPr>
              <a:t>Zrozumieć dziecko z FASD</a:t>
            </a:r>
            <a:r>
              <a:rPr lang="pl-PL" sz="1600" b="1" dirty="0">
                <a:solidFill>
                  <a:schemeClr val="bg1"/>
                </a:solidFill>
              </a:rPr>
              <a:t>, Warszawa, 2015.</a:t>
            </a:r>
          </a:p>
          <a:p>
            <a:pPr marL="0">
              <a:lnSpc>
                <a:spcPct val="150000"/>
              </a:lnSpc>
              <a:spcBef>
                <a:spcPts val="0"/>
              </a:spcBef>
            </a:pPr>
            <a:r>
              <a:rPr lang="pl-PL" sz="1600" b="1" dirty="0">
                <a:solidFill>
                  <a:schemeClr val="bg1"/>
                </a:solidFill>
              </a:rPr>
              <a:t>Kampania #DZIECINIECHCAFAS prowadzona przez Fundację EY.</a:t>
            </a:r>
          </a:p>
          <a:p>
            <a:pPr marL="384048"/>
            <a:r>
              <a:rPr lang="pl-PL" sz="1600" b="1" dirty="0">
                <a:solidFill>
                  <a:schemeClr val="bg1"/>
                </a:solidFill>
              </a:rPr>
              <a:t>Raczyński P., </a:t>
            </a:r>
            <a:r>
              <a:rPr lang="pl-PL" sz="1600" b="1" i="1" dirty="0">
                <a:solidFill>
                  <a:schemeClr val="bg1"/>
                </a:solidFill>
              </a:rPr>
              <a:t>Materiały Informacyjne o Płodowym Zespole Alkoholowym dla lekarzy</a:t>
            </a:r>
            <a:r>
              <a:rPr lang="pl-PL" sz="1600" b="1" dirty="0">
                <a:solidFill>
                  <a:schemeClr val="bg1"/>
                </a:solidFill>
              </a:rPr>
              <a:t>, Warszawa, 2007.</a:t>
            </a:r>
          </a:p>
          <a:p>
            <a:pPr marL="0">
              <a:lnSpc>
                <a:spcPct val="150000"/>
              </a:lnSpc>
              <a:spcBef>
                <a:spcPts val="0"/>
              </a:spcBef>
            </a:pPr>
            <a:r>
              <a:rPr lang="pl-PL" sz="1600" b="1" dirty="0">
                <a:solidFill>
                  <a:schemeClr val="bg1"/>
                </a:solidFill>
              </a:rPr>
              <a:t>www.ciazabezalkoholu.pl</a:t>
            </a:r>
          </a:p>
          <a:p>
            <a:pPr marL="0">
              <a:lnSpc>
                <a:spcPct val="150000"/>
              </a:lnSpc>
              <a:spcBef>
                <a:spcPts val="0"/>
              </a:spcBef>
            </a:pPr>
            <a:r>
              <a:rPr lang="pl-PL" sz="1600" b="1" dirty="0">
                <a:solidFill>
                  <a:schemeClr val="bg1"/>
                </a:solidFill>
              </a:rPr>
              <a:t>www.parpa.pl</a:t>
            </a:r>
          </a:p>
          <a:p>
            <a:pPr marL="0">
              <a:lnSpc>
                <a:spcPct val="150000"/>
              </a:lnSpc>
              <a:spcBef>
                <a:spcPts val="0"/>
              </a:spcBef>
            </a:pPr>
            <a:r>
              <a:rPr lang="pl-PL" sz="1600" b="1" dirty="0">
                <a:solidFill>
                  <a:schemeClr val="bg1"/>
                </a:solidFill>
              </a:rPr>
              <a:t>www.szydlowo.pl</a:t>
            </a:r>
          </a:p>
          <a:p>
            <a:pPr marL="285750" indent="-285750">
              <a:lnSpc>
                <a:spcPct val="150000"/>
              </a:lnSpc>
              <a:spcBef>
                <a:spcPts val="0"/>
              </a:spcBef>
            </a:pPr>
            <a:r>
              <a:rPr lang="pl-PL" sz="1600" b="1" dirty="0">
                <a:solidFill>
                  <a:schemeClr val="bg1"/>
                </a:solidFill>
              </a:rPr>
              <a:t>www.slidescarnival.com</a:t>
            </a:r>
          </a:p>
        </p:txBody>
      </p:sp>
    </p:spTree>
    <p:extLst>
      <p:ext uri="{BB962C8B-B14F-4D97-AF65-F5344CB8AC3E}">
        <p14:creationId xmlns:p14="http://schemas.microsoft.com/office/powerpoint/2010/main" val="23637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500"/>
                                        <p:tgtEl>
                                          <p:spTgt spid="1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500"/>
                                        <p:tgtEl>
                                          <p:spTgt spid="13">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Effect transition="in" filter="fade">
                                      <p:cBhvr>
                                        <p:cTn id="35" dur="500"/>
                                        <p:tgtEl>
                                          <p:spTgt spid="13">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7</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dirty="0"/>
              <a:t>QUIZ</a:t>
            </a:r>
            <a:endParaRPr dirty="0"/>
          </a:p>
        </p:txBody>
      </p:sp>
    </p:spTree>
    <p:extLst>
      <p:ext uri="{BB962C8B-B14F-4D97-AF65-F5344CB8AC3E}">
        <p14:creationId xmlns:p14="http://schemas.microsoft.com/office/powerpoint/2010/main" val="228684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0966" y="1826623"/>
            <a:ext cx="7772400" cy="1159800"/>
          </a:xfrm>
        </p:spPr>
        <p:txBody>
          <a:bodyPr/>
          <a:lstStyle/>
          <a:p>
            <a:r>
              <a:rPr lang="pl-PL" dirty="0"/>
              <a:t>A teraz czas na krótki test </a:t>
            </a:r>
            <a:r>
              <a:rPr lang="pl-PL" sz="4400" dirty="0"/>
              <a:t>wiedzy!</a:t>
            </a:r>
            <a:br>
              <a:rPr lang="pl-PL" sz="2000" dirty="0"/>
            </a:br>
            <a:r>
              <a:rPr lang="pl-PL" sz="2000" dirty="0"/>
              <a:t>Postaraj się zapamiętać liczbę poprawnych odpowiedzi                          ( podświetlonych na zielono).</a:t>
            </a:r>
            <a:br>
              <a:rPr lang="pl-PL" sz="2000" dirty="0"/>
            </a:br>
            <a:r>
              <a:rPr lang="pl-PL" sz="2000" dirty="0"/>
              <a:t>Jeżeli sprawi Ci to trudność – zapisz ich liczbę na kartce.</a:t>
            </a: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1513195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800" b="1" cap="all" dirty="0">
                <a:solidFill>
                  <a:schemeClr val="bg1"/>
                </a:solidFill>
              </a:rPr>
              <a:t>QUIZ</a:t>
            </a:r>
          </a:p>
        </p:txBody>
      </p:sp>
      <p:sp>
        <p:nvSpPr>
          <p:cNvPr id="13" name="Treść pytania nr. 1">
            <a:extLst>
              <a:ext uri="{FF2B5EF4-FFF2-40B4-BE49-F238E27FC236}">
                <a16:creationId xmlns:a16="http://schemas.microsoft.com/office/drawing/2014/main" id="{5CBB07C6-6C76-4210-84A9-61B9FD56E786}"/>
              </a:ext>
            </a:extLst>
          </p:cNvPr>
          <p:cNvSpPr txBox="1">
            <a:spLocks/>
          </p:cNvSpPr>
          <p:nvPr/>
        </p:nvSpPr>
        <p:spPr>
          <a:xfrm>
            <a:off x="465451" y="935329"/>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dirty="0">
                <a:solidFill>
                  <a:schemeClr val="bg1"/>
                </a:solidFill>
              </a:rPr>
              <a:t>1. Płodowy Zespół Alkoholowy (FAS) występuje u kobiet, które:</a:t>
            </a:r>
            <a:endParaRPr lang="pl-PL" sz="1400" dirty="0">
              <a:solidFill>
                <a:schemeClr val="bg1"/>
              </a:solidFill>
            </a:endParaRPr>
          </a:p>
        </p:txBody>
      </p:sp>
      <p:sp>
        <p:nvSpPr>
          <p:cNvPr id="87" name="Tekst C">
            <a:extLst>
              <a:ext uri="{FF2B5EF4-FFF2-40B4-BE49-F238E27FC236}">
                <a16:creationId xmlns:a16="http://schemas.microsoft.com/office/drawing/2014/main" id="{5AE24E20-02C5-4130-9892-2DCDC6F06242}"/>
              </a:ext>
            </a:extLst>
          </p:cNvPr>
          <p:cNvSpPr/>
          <p:nvPr/>
        </p:nvSpPr>
        <p:spPr>
          <a:xfrm>
            <a:off x="782032" y="2388742"/>
            <a:ext cx="4708646" cy="416649"/>
          </a:xfrm>
          <a:custGeom>
            <a:avLst/>
            <a:gdLst>
              <a:gd name="connsiteX0" fmla="*/ 212057 w 4708646"/>
              <a:gd name="connsiteY0" fmla="*/ 0 h 416649"/>
              <a:gd name="connsiteX1" fmla="*/ 894367 w 4708646"/>
              <a:gd name="connsiteY1" fmla="*/ 0 h 416649"/>
              <a:gd name="connsiteX2" fmla="*/ 2523898 w 4708646"/>
              <a:gd name="connsiteY2" fmla="*/ 0 h 416649"/>
              <a:gd name="connsiteX3" fmla="*/ 2873596 w 4708646"/>
              <a:gd name="connsiteY3" fmla="*/ 0 h 416649"/>
              <a:gd name="connsiteX4" fmla="*/ 2885370 w 4708646"/>
              <a:gd name="connsiteY4" fmla="*/ 0 h 416649"/>
              <a:gd name="connsiteX5" fmla="*/ 3206208 w 4708646"/>
              <a:gd name="connsiteY5" fmla="*/ 0 h 416649"/>
              <a:gd name="connsiteX6" fmla="*/ 3567680 w 4708646"/>
              <a:gd name="connsiteY6" fmla="*/ 0 h 416649"/>
              <a:gd name="connsiteX7" fmla="*/ 3814279 w 4708646"/>
              <a:gd name="connsiteY7" fmla="*/ 0 h 416649"/>
              <a:gd name="connsiteX8" fmla="*/ 4496589 w 4708646"/>
              <a:gd name="connsiteY8" fmla="*/ 0 h 416649"/>
              <a:gd name="connsiteX9" fmla="*/ 4508363 w 4708646"/>
              <a:gd name="connsiteY9" fmla="*/ 0 h 416649"/>
              <a:gd name="connsiteX10" fmla="*/ 4508363 w 4708646"/>
              <a:gd name="connsiteY10" fmla="*/ 812 h 416649"/>
              <a:gd name="connsiteX11" fmla="*/ 4542306 w 4708646"/>
              <a:gd name="connsiteY11" fmla="*/ 4234 h 416649"/>
              <a:gd name="connsiteX12" fmla="*/ 4708646 w 4708646"/>
              <a:gd name="connsiteY12" fmla="*/ 208325 h 416649"/>
              <a:gd name="connsiteX13" fmla="*/ 4542306 w 4708646"/>
              <a:gd name="connsiteY13" fmla="*/ 412417 h 416649"/>
              <a:gd name="connsiteX14" fmla="*/ 4508363 w 4708646"/>
              <a:gd name="connsiteY14" fmla="*/ 415839 h 416649"/>
              <a:gd name="connsiteX15" fmla="*/ 4508363 w 4708646"/>
              <a:gd name="connsiteY15" fmla="*/ 416648 h 416649"/>
              <a:gd name="connsiteX16" fmla="*/ 4500332 w 4708646"/>
              <a:gd name="connsiteY16" fmla="*/ 416648 h 416649"/>
              <a:gd name="connsiteX17" fmla="*/ 4500322 w 4708646"/>
              <a:gd name="connsiteY17" fmla="*/ 416649 h 416649"/>
              <a:gd name="connsiteX18" fmla="*/ 4500312 w 4708646"/>
              <a:gd name="connsiteY18" fmla="*/ 416648 h 416649"/>
              <a:gd name="connsiteX19" fmla="*/ 4496589 w 4708646"/>
              <a:gd name="connsiteY19" fmla="*/ 416648 h 416649"/>
              <a:gd name="connsiteX20" fmla="*/ 3814279 w 4708646"/>
              <a:gd name="connsiteY20" fmla="*/ 416648 h 416649"/>
              <a:gd name="connsiteX21" fmla="*/ 3567680 w 4708646"/>
              <a:gd name="connsiteY21" fmla="*/ 416648 h 416649"/>
              <a:gd name="connsiteX22" fmla="*/ 3209951 w 4708646"/>
              <a:gd name="connsiteY22" fmla="*/ 416648 h 416649"/>
              <a:gd name="connsiteX23" fmla="*/ 3209941 w 4708646"/>
              <a:gd name="connsiteY23" fmla="*/ 416649 h 416649"/>
              <a:gd name="connsiteX24" fmla="*/ 3209931 w 4708646"/>
              <a:gd name="connsiteY24" fmla="*/ 416648 h 416649"/>
              <a:gd name="connsiteX25" fmla="*/ 3206208 w 4708646"/>
              <a:gd name="connsiteY25" fmla="*/ 416648 h 416649"/>
              <a:gd name="connsiteX26" fmla="*/ 2885370 w 4708646"/>
              <a:gd name="connsiteY26" fmla="*/ 416648 h 416649"/>
              <a:gd name="connsiteX27" fmla="*/ 2881647 w 4708646"/>
              <a:gd name="connsiteY27" fmla="*/ 416648 h 416649"/>
              <a:gd name="connsiteX28" fmla="*/ 2881637 w 4708646"/>
              <a:gd name="connsiteY28" fmla="*/ 416649 h 416649"/>
              <a:gd name="connsiteX29" fmla="*/ 2881627 w 4708646"/>
              <a:gd name="connsiteY29" fmla="*/ 416648 h 416649"/>
              <a:gd name="connsiteX30" fmla="*/ 2873596 w 4708646"/>
              <a:gd name="connsiteY30" fmla="*/ 416648 h 416649"/>
              <a:gd name="connsiteX31" fmla="*/ 2523898 w 4708646"/>
              <a:gd name="connsiteY31" fmla="*/ 416648 h 416649"/>
              <a:gd name="connsiteX32" fmla="*/ 894367 w 4708646"/>
              <a:gd name="connsiteY32" fmla="*/ 416648 h 416649"/>
              <a:gd name="connsiteX33" fmla="*/ 212057 w 4708646"/>
              <a:gd name="connsiteY33" fmla="*/ 416648 h 416649"/>
              <a:gd name="connsiteX34" fmla="*/ 212057 w 4708646"/>
              <a:gd name="connsiteY34" fmla="*/ 416273 h 416649"/>
              <a:gd name="connsiteX35" fmla="*/ 208324 w 4708646"/>
              <a:gd name="connsiteY35" fmla="*/ 416649 h 416649"/>
              <a:gd name="connsiteX36" fmla="*/ 0 w 4708646"/>
              <a:gd name="connsiteY36" fmla="*/ 208325 h 416649"/>
              <a:gd name="connsiteX37" fmla="*/ 208324 w 4708646"/>
              <a:gd name="connsiteY37" fmla="*/ 1 h 416649"/>
              <a:gd name="connsiteX38" fmla="*/ 212057 w 4708646"/>
              <a:gd name="connsiteY38"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8646" h="416649">
                <a:moveTo>
                  <a:pt x="212057" y="0"/>
                </a:moveTo>
                <a:lnTo>
                  <a:pt x="894367" y="0"/>
                </a:lnTo>
                <a:lnTo>
                  <a:pt x="2523898" y="0"/>
                </a:lnTo>
                <a:lnTo>
                  <a:pt x="2873596" y="0"/>
                </a:lnTo>
                <a:lnTo>
                  <a:pt x="2885370" y="0"/>
                </a:lnTo>
                <a:lnTo>
                  <a:pt x="3206208" y="0"/>
                </a:lnTo>
                <a:lnTo>
                  <a:pt x="3567680" y="0"/>
                </a:lnTo>
                <a:lnTo>
                  <a:pt x="3814279" y="0"/>
                </a:lnTo>
                <a:lnTo>
                  <a:pt x="4496589" y="0"/>
                </a:lnTo>
                <a:lnTo>
                  <a:pt x="4508363" y="0"/>
                </a:lnTo>
                <a:lnTo>
                  <a:pt x="4508363" y="812"/>
                </a:lnTo>
                <a:lnTo>
                  <a:pt x="4542306" y="4234"/>
                </a:lnTo>
                <a:cubicBezTo>
                  <a:pt x="4637236" y="23659"/>
                  <a:pt x="4708646" y="107653"/>
                  <a:pt x="4708646" y="208325"/>
                </a:cubicBezTo>
                <a:cubicBezTo>
                  <a:pt x="4708646" y="308997"/>
                  <a:pt x="4637236" y="392991"/>
                  <a:pt x="4542306" y="412417"/>
                </a:cubicBezTo>
                <a:lnTo>
                  <a:pt x="4508363" y="415839"/>
                </a:lnTo>
                <a:lnTo>
                  <a:pt x="4508363" y="416648"/>
                </a:lnTo>
                <a:lnTo>
                  <a:pt x="4500332" y="416648"/>
                </a:lnTo>
                <a:lnTo>
                  <a:pt x="4500322" y="416649"/>
                </a:lnTo>
                <a:lnTo>
                  <a:pt x="4500312" y="416648"/>
                </a:lnTo>
                <a:lnTo>
                  <a:pt x="4496589" y="416648"/>
                </a:lnTo>
                <a:lnTo>
                  <a:pt x="3814279" y="416648"/>
                </a:lnTo>
                <a:lnTo>
                  <a:pt x="3567680" y="416648"/>
                </a:lnTo>
                <a:lnTo>
                  <a:pt x="3209951" y="416648"/>
                </a:lnTo>
                <a:lnTo>
                  <a:pt x="3209941" y="416649"/>
                </a:lnTo>
                <a:lnTo>
                  <a:pt x="3209931" y="416648"/>
                </a:lnTo>
                <a:lnTo>
                  <a:pt x="3206208" y="416648"/>
                </a:lnTo>
                <a:lnTo>
                  <a:pt x="2885370" y="416648"/>
                </a:lnTo>
                <a:lnTo>
                  <a:pt x="2881647" y="416648"/>
                </a:lnTo>
                <a:lnTo>
                  <a:pt x="2881637" y="416649"/>
                </a:lnTo>
                <a:lnTo>
                  <a:pt x="2881627" y="416648"/>
                </a:lnTo>
                <a:lnTo>
                  <a:pt x="2873596" y="416648"/>
                </a:lnTo>
                <a:lnTo>
                  <a:pt x="2523898" y="416648"/>
                </a:lnTo>
                <a:lnTo>
                  <a:pt x="894367"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zażywały środki psychoaktywne w czasie ciąży</a:t>
            </a:r>
          </a:p>
        </p:txBody>
      </p:sp>
      <p:sp>
        <p:nvSpPr>
          <p:cNvPr id="80" name="Tekst B">
            <a:extLst>
              <a:ext uri="{FF2B5EF4-FFF2-40B4-BE49-F238E27FC236}">
                <a16:creationId xmlns:a16="http://schemas.microsoft.com/office/drawing/2014/main" id="{9F3BC72A-DD6C-4598-99B8-96BA7B999AE5}"/>
              </a:ext>
            </a:extLst>
          </p:cNvPr>
          <p:cNvSpPr/>
          <p:nvPr/>
        </p:nvSpPr>
        <p:spPr>
          <a:xfrm flipH="1">
            <a:off x="782032" y="1877518"/>
            <a:ext cx="3418265" cy="416649"/>
          </a:xfrm>
          <a:custGeom>
            <a:avLst/>
            <a:gdLst>
              <a:gd name="connsiteX0" fmla="*/ 3206208 w 3418265"/>
              <a:gd name="connsiteY0" fmla="*/ 0 h 416649"/>
              <a:gd name="connsiteX1" fmla="*/ 2523898 w 3418265"/>
              <a:gd name="connsiteY1" fmla="*/ 0 h 416649"/>
              <a:gd name="connsiteX2" fmla="*/ 894367 w 3418265"/>
              <a:gd name="connsiteY2" fmla="*/ 0 h 416649"/>
              <a:gd name="connsiteX3" fmla="*/ 212057 w 3418265"/>
              <a:gd name="connsiteY3" fmla="*/ 0 h 416649"/>
              <a:gd name="connsiteX4" fmla="*/ 212057 w 3418265"/>
              <a:gd name="connsiteY4" fmla="*/ 377 h 416649"/>
              <a:gd name="connsiteX5" fmla="*/ 208324 w 3418265"/>
              <a:gd name="connsiteY5" fmla="*/ 1 h 416649"/>
              <a:gd name="connsiteX6" fmla="*/ 0 w 3418265"/>
              <a:gd name="connsiteY6" fmla="*/ 208325 h 416649"/>
              <a:gd name="connsiteX7" fmla="*/ 208324 w 3418265"/>
              <a:gd name="connsiteY7" fmla="*/ 416649 h 416649"/>
              <a:gd name="connsiteX8" fmla="*/ 212057 w 3418265"/>
              <a:gd name="connsiteY8" fmla="*/ 416273 h 416649"/>
              <a:gd name="connsiteX9" fmla="*/ 212057 w 3418265"/>
              <a:gd name="connsiteY9" fmla="*/ 416648 h 416649"/>
              <a:gd name="connsiteX10" fmla="*/ 894367 w 3418265"/>
              <a:gd name="connsiteY10" fmla="*/ 416648 h 416649"/>
              <a:gd name="connsiteX11" fmla="*/ 2523898 w 3418265"/>
              <a:gd name="connsiteY11" fmla="*/ 416648 h 416649"/>
              <a:gd name="connsiteX12" fmla="*/ 3206208 w 3418265"/>
              <a:gd name="connsiteY12" fmla="*/ 416648 h 416649"/>
              <a:gd name="connsiteX13" fmla="*/ 3206208 w 3418265"/>
              <a:gd name="connsiteY13" fmla="*/ 416273 h 416649"/>
              <a:gd name="connsiteX14" fmla="*/ 3209941 w 3418265"/>
              <a:gd name="connsiteY14" fmla="*/ 416649 h 416649"/>
              <a:gd name="connsiteX15" fmla="*/ 3418265 w 3418265"/>
              <a:gd name="connsiteY15" fmla="*/ 208325 h 416649"/>
              <a:gd name="connsiteX16" fmla="*/ 3209941 w 3418265"/>
              <a:gd name="connsiteY16" fmla="*/ 1 h 416649"/>
              <a:gd name="connsiteX17" fmla="*/ 3206208 w 3418265"/>
              <a:gd name="connsiteY17"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18265" h="416649">
                <a:moveTo>
                  <a:pt x="3206208" y="0"/>
                </a:moveTo>
                <a:lnTo>
                  <a:pt x="2523898" y="0"/>
                </a:lnTo>
                <a:lnTo>
                  <a:pt x="894367" y="0"/>
                </a:lnTo>
                <a:lnTo>
                  <a:pt x="212057" y="0"/>
                </a:lnTo>
                <a:lnTo>
                  <a:pt x="212057" y="377"/>
                </a:lnTo>
                <a:lnTo>
                  <a:pt x="208324" y="1"/>
                </a:lnTo>
                <a:cubicBezTo>
                  <a:pt x="93270" y="1"/>
                  <a:pt x="0" y="93271"/>
                  <a:pt x="0" y="208325"/>
                </a:cubicBezTo>
                <a:cubicBezTo>
                  <a:pt x="0" y="323379"/>
                  <a:pt x="93270" y="416649"/>
                  <a:pt x="208324" y="416649"/>
                </a:cubicBezTo>
                <a:lnTo>
                  <a:pt x="212057" y="416273"/>
                </a:lnTo>
                <a:lnTo>
                  <a:pt x="212057" y="416648"/>
                </a:lnTo>
                <a:lnTo>
                  <a:pt x="894367" y="416648"/>
                </a:lnTo>
                <a:lnTo>
                  <a:pt x="2523898" y="416648"/>
                </a:lnTo>
                <a:lnTo>
                  <a:pt x="3206208" y="416648"/>
                </a:lnTo>
                <a:lnTo>
                  <a:pt x="3206208" y="416273"/>
                </a:lnTo>
                <a:lnTo>
                  <a:pt x="3209941" y="416649"/>
                </a:lnTo>
                <a:cubicBezTo>
                  <a:pt x="3324995" y="416649"/>
                  <a:pt x="3418265" y="323379"/>
                  <a:pt x="3418265" y="208325"/>
                </a:cubicBezTo>
                <a:cubicBezTo>
                  <a:pt x="3418265" y="93271"/>
                  <a:pt x="3324995" y="1"/>
                  <a:pt x="3209941" y="1"/>
                </a:cubicBezTo>
                <a:lnTo>
                  <a:pt x="3206208"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paliły papierosy w czasie ciąży</a:t>
            </a:r>
          </a:p>
        </p:txBody>
      </p:sp>
      <p:sp>
        <p:nvSpPr>
          <p:cNvPr id="69" name="Tekst A">
            <a:extLst>
              <a:ext uri="{FF2B5EF4-FFF2-40B4-BE49-F238E27FC236}">
                <a16:creationId xmlns:a16="http://schemas.microsoft.com/office/drawing/2014/main" id="{2404C00B-7DD2-4791-8663-73284FF5ECD0}"/>
              </a:ext>
            </a:extLst>
          </p:cNvPr>
          <p:cNvSpPr/>
          <p:nvPr/>
        </p:nvSpPr>
        <p:spPr>
          <a:xfrm flipH="1">
            <a:off x="782032" y="1366291"/>
            <a:ext cx="3785847" cy="416649"/>
          </a:xfrm>
          <a:custGeom>
            <a:avLst/>
            <a:gdLst>
              <a:gd name="connsiteX0" fmla="*/ 3573790 w 3785847"/>
              <a:gd name="connsiteY0" fmla="*/ 0 h 416649"/>
              <a:gd name="connsiteX1" fmla="*/ 2523898 w 3785847"/>
              <a:gd name="connsiteY1" fmla="*/ 0 h 416649"/>
              <a:gd name="connsiteX2" fmla="*/ 1261949 w 3785847"/>
              <a:gd name="connsiteY2" fmla="*/ 0 h 416649"/>
              <a:gd name="connsiteX3" fmla="*/ 212057 w 3785847"/>
              <a:gd name="connsiteY3" fmla="*/ 0 h 416649"/>
              <a:gd name="connsiteX4" fmla="*/ 212057 w 3785847"/>
              <a:gd name="connsiteY4" fmla="*/ 377 h 416649"/>
              <a:gd name="connsiteX5" fmla="*/ 208324 w 3785847"/>
              <a:gd name="connsiteY5" fmla="*/ 1 h 416649"/>
              <a:gd name="connsiteX6" fmla="*/ 0 w 3785847"/>
              <a:gd name="connsiteY6" fmla="*/ 208325 h 416649"/>
              <a:gd name="connsiteX7" fmla="*/ 208324 w 3785847"/>
              <a:gd name="connsiteY7" fmla="*/ 416649 h 416649"/>
              <a:gd name="connsiteX8" fmla="*/ 212057 w 3785847"/>
              <a:gd name="connsiteY8" fmla="*/ 416273 h 416649"/>
              <a:gd name="connsiteX9" fmla="*/ 212057 w 3785847"/>
              <a:gd name="connsiteY9" fmla="*/ 416648 h 416649"/>
              <a:gd name="connsiteX10" fmla="*/ 1261949 w 3785847"/>
              <a:gd name="connsiteY10" fmla="*/ 416648 h 416649"/>
              <a:gd name="connsiteX11" fmla="*/ 2523898 w 3785847"/>
              <a:gd name="connsiteY11" fmla="*/ 416648 h 416649"/>
              <a:gd name="connsiteX12" fmla="*/ 3573790 w 3785847"/>
              <a:gd name="connsiteY12" fmla="*/ 416648 h 416649"/>
              <a:gd name="connsiteX13" fmla="*/ 3573790 w 3785847"/>
              <a:gd name="connsiteY13" fmla="*/ 416273 h 416649"/>
              <a:gd name="connsiteX14" fmla="*/ 3577523 w 3785847"/>
              <a:gd name="connsiteY14" fmla="*/ 416649 h 416649"/>
              <a:gd name="connsiteX15" fmla="*/ 3785847 w 3785847"/>
              <a:gd name="connsiteY15" fmla="*/ 208325 h 416649"/>
              <a:gd name="connsiteX16" fmla="*/ 3577523 w 3785847"/>
              <a:gd name="connsiteY16" fmla="*/ 1 h 416649"/>
              <a:gd name="connsiteX17" fmla="*/ 3573790 w 3785847"/>
              <a:gd name="connsiteY17"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47" h="416649">
                <a:moveTo>
                  <a:pt x="3573790" y="0"/>
                </a:moveTo>
                <a:lnTo>
                  <a:pt x="2523898" y="0"/>
                </a:lnTo>
                <a:lnTo>
                  <a:pt x="1261949" y="0"/>
                </a:lnTo>
                <a:lnTo>
                  <a:pt x="212057" y="0"/>
                </a:lnTo>
                <a:lnTo>
                  <a:pt x="212057" y="377"/>
                </a:lnTo>
                <a:lnTo>
                  <a:pt x="208324" y="1"/>
                </a:lnTo>
                <a:cubicBezTo>
                  <a:pt x="93270" y="1"/>
                  <a:pt x="0" y="93271"/>
                  <a:pt x="0" y="208325"/>
                </a:cubicBezTo>
                <a:cubicBezTo>
                  <a:pt x="0" y="323379"/>
                  <a:pt x="93270" y="416649"/>
                  <a:pt x="208324" y="416649"/>
                </a:cubicBezTo>
                <a:lnTo>
                  <a:pt x="212057" y="416273"/>
                </a:lnTo>
                <a:lnTo>
                  <a:pt x="212057" y="416648"/>
                </a:lnTo>
                <a:lnTo>
                  <a:pt x="1261949" y="416648"/>
                </a:lnTo>
                <a:lnTo>
                  <a:pt x="2523898" y="416648"/>
                </a:lnTo>
                <a:lnTo>
                  <a:pt x="3573790" y="416648"/>
                </a:lnTo>
                <a:lnTo>
                  <a:pt x="3573790" y="416273"/>
                </a:lnTo>
                <a:lnTo>
                  <a:pt x="3577523" y="416649"/>
                </a:lnTo>
                <a:cubicBezTo>
                  <a:pt x="3692577" y="416649"/>
                  <a:pt x="3785847" y="323379"/>
                  <a:pt x="3785847" y="208325"/>
                </a:cubicBezTo>
                <a:cubicBezTo>
                  <a:pt x="3785847" y="93271"/>
                  <a:pt x="3692577" y="1"/>
                  <a:pt x="3577523" y="1"/>
                </a:cubicBezTo>
                <a:lnTo>
                  <a:pt x="3573790"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nadużywały alkoholu w czasie ciąży</a:t>
            </a:r>
          </a:p>
        </p:txBody>
      </p:sp>
      <p:sp>
        <p:nvSpPr>
          <p:cNvPr id="29" name="Odpowiedź C">
            <a:extLst>
              <a:ext uri="{FF2B5EF4-FFF2-40B4-BE49-F238E27FC236}">
                <a16:creationId xmlns:a16="http://schemas.microsoft.com/office/drawing/2014/main" id="{A42F2713-395B-4B8A-A8FB-88A703C8F9A0}"/>
              </a:ext>
            </a:extLst>
          </p:cNvPr>
          <p:cNvSpPr/>
          <p:nvPr/>
        </p:nvSpPr>
        <p:spPr>
          <a:xfrm>
            <a:off x="767713" y="2374430"/>
            <a:ext cx="445288" cy="44528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C</a:t>
            </a:r>
          </a:p>
        </p:txBody>
      </p:sp>
      <p:sp>
        <p:nvSpPr>
          <p:cNvPr id="27" name="Odpowiedź B">
            <a:extLst>
              <a:ext uri="{FF2B5EF4-FFF2-40B4-BE49-F238E27FC236}">
                <a16:creationId xmlns:a16="http://schemas.microsoft.com/office/drawing/2014/main" id="{8C3135EC-7674-4339-974E-C4DA74890E1F}"/>
              </a:ext>
            </a:extLst>
          </p:cNvPr>
          <p:cNvSpPr/>
          <p:nvPr/>
        </p:nvSpPr>
        <p:spPr>
          <a:xfrm>
            <a:off x="767718" y="186320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B</a:t>
            </a:r>
          </a:p>
        </p:txBody>
      </p:sp>
      <p:sp>
        <p:nvSpPr>
          <p:cNvPr id="5" name="Odpowiedź A">
            <a:extLst>
              <a:ext uri="{FF2B5EF4-FFF2-40B4-BE49-F238E27FC236}">
                <a16:creationId xmlns:a16="http://schemas.microsoft.com/office/drawing/2014/main" id="{F856CAAA-6BD1-4DFF-87EC-78C18D213F29}"/>
              </a:ext>
            </a:extLst>
          </p:cNvPr>
          <p:cNvSpPr/>
          <p:nvPr/>
        </p:nvSpPr>
        <p:spPr>
          <a:xfrm>
            <a:off x="767715" y="135197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A</a:t>
            </a:r>
          </a:p>
        </p:txBody>
      </p:sp>
      <p:sp>
        <p:nvSpPr>
          <p:cNvPr id="89" name="Przesłona C">
            <a:extLst>
              <a:ext uri="{FF2B5EF4-FFF2-40B4-BE49-F238E27FC236}">
                <a16:creationId xmlns:a16="http://schemas.microsoft.com/office/drawing/2014/main" id="{E93E446F-80CA-414F-A2C0-9DAD01807587}"/>
              </a:ext>
            </a:extLst>
          </p:cNvPr>
          <p:cNvSpPr/>
          <p:nvPr/>
        </p:nvSpPr>
        <p:spPr>
          <a:xfrm>
            <a:off x="767712" y="2374421"/>
            <a:ext cx="4722965" cy="44528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zesłona B">
            <a:extLst>
              <a:ext uri="{FF2B5EF4-FFF2-40B4-BE49-F238E27FC236}">
                <a16:creationId xmlns:a16="http://schemas.microsoft.com/office/drawing/2014/main" id="{7901F1DC-EC2D-4C53-91EE-E404DFCAF5CD}"/>
              </a:ext>
            </a:extLst>
          </p:cNvPr>
          <p:cNvSpPr/>
          <p:nvPr/>
        </p:nvSpPr>
        <p:spPr>
          <a:xfrm>
            <a:off x="767713" y="1863194"/>
            <a:ext cx="3432584"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zesłona A">
            <a:extLst>
              <a:ext uri="{FF2B5EF4-FFF2-40B4-BE49-F238E27FC236}">
                <a16:creationId xmlns:a16="http://schemas.microsoft.com/office/drawing/2014/main" id="{877189F7-5451-4110-AAA0-E0306C03858C}"/>
              </a:ext>
            </a:extLst>
          </p:cNvPr>
          <p:cNvSpPr/>
          <p:nvPr/>
        </p:nvSpPr>
        <p:spPr>
          <a:xfrm>
            <a:off x="767712" y="1351968"/>
            <a:ext cx="3800167"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Treść pytania nr. 2">
            <a:extLst>
              <a:ext uri="{FF2B5EF4-FFF2-40B4-BE49-F238E27FC236}">
                <a16:creationId xmlns:a16="http://schemas.microsoft.com/office/drawing/2014/main" id="{9DB0AA98-AA2B-48C9-8F44-FF6C8F312F0D}"/>
              </a:ext>
            </a:extLst>
          </p:cNvPr>
          <p:cNvSpPr txBox="1">
            <a:spLocks/>
          </p:cNvSpPr>
          <p:nvPr/>
        </p:nvSpPr>
        <p:spPr>
          <a:xfrm>
            <a:off x="465451" y="2956169"/>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spc="-10" dirty="0">
                <a:solidFill>
                  <a:schemeClr val="bg1"/>
                </a:solidFill>
              </a:rPr>
              <a:t>2. Jeśli kobieta w ciąży wypije określoną dawkę alkoholu, jakie będzie stężenie alkoholu we krwi jej i płodu?</a:t>
            </a:r>
          </a:p>
        </p:txBody>
      </p:sp>
      <p:sp>
        <p:nvSpPr>
          <p:cNvPr id="106" name="Tekst C">
            <a:extLst>
              <a:ext uri="{FF2B5EF4-FFF2-40B4-BE49-F238E27FC236}">
                <a16:creationId xmlns:a16="http://schemas.microsoft.com/office/drawing/2014/main" id="{DC06B528-F8D4-45DC-B7F0-B8CEF1B5A2D4}"/>
              </a:ext>
            </a:extLst>
          </p:cNvPr>
          <p:cNvSpPr/>
          <p:nvPr/>
        </p:nvSpPr>
        <p:spPr>
          <a:xfrm>
            <a:off x="782032" y="4409582"/>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takie samo</a:t>
            </a:r>
          </a:p>
        </p:txBody>
      </p:sp>
      <p:sp>
        <p:nvSpPr>
          <p:cNvPr id="102" name="Tekst B">
            <a:extLst>
              <a:ext uri="{FF2B5EF4-FFF2-40B4-BE49-F238E27FC236}">
                <a16:creationId xmlns:a16="http://schemas.microsoft.com/office/drawing/2014/main" id="{49671314-520B-4630-91AE-152B617C6B4A}"/>
              </a:ext>
            </a:extLst>
          </p:cNvPr>
          <p:cNvSpPr/>
          <p:nvPr/>
        </p:nvSpPr>
        <p:spPr>
          <a:xfrm>
            <a:off x="782032" y="3899825"/>
            <a:ext cx="2335315" cy="416649"/>
          </a:xfrm>
          <a:custGeom>
            <a:avLst/>
            <a:gdLst>
              <a:gd name="connsiteX0" fmla="*/ 200283 w 2335315"/>
              <a:gd name="connsiteY0" fmla="*/ 0 h 416649"/>
              <a:gd name="connsiteX1" fmla="*/ 212057 w 2335315"/>
              <a:gd name="connsiteY1" fmla="*/ 0 h 416649"/>
              <a:gd name="connsiteX2" fmla="*/ 500265 w 2335315"/>
              <a:gd name="connsiteY2" fmla="*/ 0 h 416649"/>
              <a:gd name="connsiteX3" fmla="*/ 512039 w 2335315"/>
              <a:gd name="connsiteY3" fmla="*/ 0 h 416649"/>
              <a:gd name="connsiteX4" fmla="*/ 894367 w 2335315"/>
              <a:gd name="connsiteY4" fmla="*/ 0 h 416649"/>
              <a:gd name="connsiteX5" fmla="*/ 1140966 w 2335315"/>
              <a:gd name="connsiteY5" fmla="*/ 0 h 416649"/>
              <a:gd name="connsiteX6" fmla="*/ 1194349 w 2335315"/>
              <a:gd name="connsiteY6" fmla="*/ 0 h 416649"/>
              <a:gd name="connsiteX7" fmla="*/ 1440948 w 2335315"/>
              <a:gd name="connsiteY7" fmla="*/ 0 h 416649"/>
              <a:gd name="connsiteX8" fmla="*/ 1823276 w 2335315"/>
              <a:gd name="connsiteY8" fmla="*/ 0 h 416649"/>
              <a:gd name="connsiteX9" fmla="*/ 1835050 w 2335315"/>
              <a:gd name="connsiteY9" fmla="*/ 0 h 416649"/>
              <a:gd name="connsiteX10" fmla="*/ 2123258 w 2335315"/>
              <a:gd name="connsiteY10" fmla="*/ 0 h 416649"/>
              <a:gd name="connsiteX11" fmla="*/ 2135032 w 2335315"/>
              <a:gd name="connsiteY11" fmla="*/ 0 h 416649"/>
              <a:gd name="connsiteX12" fmla="*/ 2135032 w 2335315"/>
              <a:gd name="connsiteY12" fmla="*/ 812 h 416649"/>
              <a:gd name="connsiteX13" fmla="*/ 2168975 w 2335315"/>
              <a:gd name="connsiteY13" fmla="*/ 4234 h 416649"/>
              <a:gd name="connsiteX14" fmla="*/ 2335315 w 2335315"/>
              <a:gd name="connsiteY14" fmla="*/ 208325 h 416649"/>
              <a:gd name="connsiteX15" fmla="*/ 2168975 w 2335315"/>
              <a:gd name="connsiteY15" fmla="*/ 412417 h 416649"/>
              <a:gd name="connsiteX16" fmla="*/ 2135032 w 2335315"/>
              <a:gd name="connsiteY16" fmla="*/ 415839 h 416649"/>
              <a:gd name="connsiteX17" fmla="*/ 2135032 w 2335315"/>
              <a:gd name="connsiteY17" fmla="*/ 416648 h 416649"/>
              <a:gd name="connsiteX18" fmla="*/ 2127001 w 2335315"/>
              <a:gd name="connsiteY18" fmla="*/ 416648 h 416649"/>
              <a:gd name="connsiteX19" fmla="*/ 2126991 w 2335315"/>
              <a:gd name="connsiteY19" fmla="*/ 416649 h 416649"/>
              <a:gd name="connsiteX20" fmla="*/ 2126981 w 2335315"/>
              <a:gd name="connsiteY20" fmla="*/ 416648 h 416649"/>
              <a:gd name="connsiteX21" fmla="*/ 2123258 w 2335315"/>
              <a:gd name="connsiteY21" fmla="*/ 416648 h 416649"/>
              <a:gd name="connsiteX22" fmla="*/ 1835050 w 2335315"/>
              <a:gd name="connsiteY22" fmla="*/ 416648 h 416649"/>
              <a:gd name="connsiteX23" fmla="*/ 1827019 w 2335315"/>
              <a:gd name="connsiteY23" fmla="*/ 416648 h 416649"/>
              <a:gd name="connsiteX24" fmla="*/ 1827009 w 2335315"/>
              <a:gd name="connsiteY24" fmla="*/ 416649 h 416649"/>
              <a:gd name="connsiteX25" fmla="*/ 1826999 w 2335315"/>
              <a:gd name="connsiteY25" fmla="*/ 416648 h 416649"/>
              <a:gd name="connsiteX26" fmla="*/ 1823276 w 2335315"/>
              <a:gd name="connsiteY26" fmla="*/ 416648 h 416649"/>
              <a:gd name="connsiteX27" fmla="*/ 1440948 w 2335315"/>
              <a:gd name="connsiteY27" fmla="*/ 416648 h 416649"/>
              <a:gd name="connsiteX28" fmla="*/ 1194349 w 2335315"/>
              <a:gd name="connsiteY28" fmla="*/ 416648 h 416649"/>
              <a:gd name="connsiteX29" fmla="*/ 1140966 w 2335315"/>
              <a:gd name="connsiteY29" fmla="*/ 416648 h 416649"/>
              <a:gd name="connsiteX30" fmla="*/ 894367 w 2335315"/>
              <a:gd name="connsiteY30" fmla="*/ 416648 h 416649"/>
              <a:gd name="connsiteX31" fmla="*/ 512039 w 2335315"/>
              <a:gd name="connsiteY31" fmla="*/ 416648 h 416649"/>
              <a:gd name="connsiteX32" fmla="*/ 508316 w 2335315"/>
              <a:gd name="connsiteY32" fmla="*/ 416648 h 416649"/>
              <a:gd name="connsiteX33" fmla="*/ 508306 w 2335315"/>
              <a:gd name="connsiteY33" fmla="*/ 416649 h 416649"/>
              <a:gd name="connsiteX34" fmla="*/ 508296 w 2335315"/>
              <a:gd name="connsiteY34" fmla="*/ 416648 h 416649"/>
              <a:gd name="connsiteX35" fmla="*/ 500265 w 2335315"/>
              <a:gd name="connsiteY35" fmla="*/ 416648 h 416649"/>
              <a:gd name="connsiteX36" fmla="*/ 212057 w 2335315"/>
              <a:gd name="connsiteY36" fmla="*/ 416648 h 416649"/>
              <a:gd name="connsiteX37" fmla="*/ 208334 w 2335315"/>
              <a:gd name="connsiteY37" fmla="*/ 416648 h 416649"/>
              <a:gd name="connsiteX38" fmla="*/ 208324 w 2335315"/>
              <a:gd name="connsiteY38" fmla="*/ 416649 h 416649"/>
              <a:gd name="connsiteX39" fmla="*/ 208314 w 2335315"/>
              <a:gd name="connsiteY39" fmla="*/ 416648 h 416649"/>
              <a:gd name="connsiteX40" fmla="*/ 200283 w 2335315"/>
              <a:gd name="connsiteY40" fmla="*/ 416648 h 416649"/>
              <a:gd name="connsiteX41" fmla="*/ 200283 w 2335315"/>
              <a:gd name="connsiteY41" fmla="*/ 415839 h 416649"/>
              <a:gd name="connsiteX42" fmla="*/ 166340 w 2335315"/>
              <a:gd name="connsiteY42" fmla="*/ 412417 h 416649"/>
              <a:gd name="connsiteX43" fmla="*/ 0 w 2335315"/>
              <a:gd name="connsiteY43" fmla="*/ 208325 h 416649"/>
              <a:gd name="connsiteX44" fmla="*/ 166340 w 2335315"/>
              <a:gd name="connsiteY44" fmla="*/ 4234 h 416649"/>
              <a:gd name="connsiteX45" fmla="*/ 200283 w 2335315"/>
              <a:gd name="connsiteY45"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35315" h="416649">
                <a:moveTo>
                  <a:pt x="200283" y="0"/>
                </a:moveTo>
                <a:lnTo>
                  <a:pt x="212057" y="0"/>
                </a:lnTo>
                <a:lnTo>
                  <a:pt x="500265" y="0"/>
                </a:lnTo>
                <a:lnTo>
                  <a:pt x="512039" y="0"/>
                </a:lnTo>
                <a:lnTo>
                  <a:pt x="894367" y="0"/>
                </a:lnTo>
                <a:lnTo>
                  <a:pt x="1140966" y="0"/>
                </a:lnTo>
                <a:lnTo>
                  <a:pt x="1194349" y="0"/>
                </a:lnTo>
                <a:lnTo>
                  <a:pt x="1440948" y="0"/>
                </a:lnTo>
                <a:lnTo>
                  <a:pt x="1823276" y="0"/>
                </a:lnTo>
                <a:lnTo>
                  <a:pt x="1835050" y="0"/>
                </a:lnTo>
                <a:lnTo>
                  <a:pt x="2123258" y="0"/>
                </a:lnTo>
                <a:lnTo>
                  <a:pt x="2135032" y="0"/>
                </a:lnTo>
                <a:lnTo>
                  <a:pt x="2135032" y="812"/>
                </a:lnTo>
                <a:lnTo>
                  <a:pt x="2168975" y="4234"/>
                </a:lnTo>
                <a:cubicBezTo>
                  <a:pt x="2263905" y="23659"/>
                  <a:pt x="2335315" y="107653"/>
                  <a:pt x="2335315" y="208325"/>
                </a:cubicBezTo>
                <a:cubicBezTo>
                  <a:pt x="2335315" y="308997"/>
                  <a:pt x="2263905" y="392991"/>
                  <a:pt x="2168975" y="412417"/>
                </a:cubicBezTo>
                <a:lnTo>
                  <a:pt x="2135032" y="415839"/>
                </a:lnTo>
                <a:lnTo>
                  <a:pt x="2135032" y="416648"/>
                </a:lnTo>
                <a:lnTo>
                  <a:pt x="2127001" y="416648"/>
                </a:lnTo>
                <a:lnTo>
                  <a:pt x="2126991" y="416649"/>
                </a:lnTo>
                <a:lnTo>
                  <a:pt x="2126981" y="416648"/>
                </a:lnTo>
                <a:lnTo>
                  <a:pt x="2123258" y="416648"/>
                </a:lnTo>
                <a:lnTo>
                  <a:pt x="1835050" y="416648"/>
                </a:lnTo>
                <a:lnTo>
                  <a:pt x="1827019" y="416648"/>
                </a:lnTo>
                <a:lnTo>
                  <a:pt x="1827009" y="416649"/>
                </a:lnTo>
                <a:lnTo>
                  <a:pt x="1826999" y="416648"/>
                </a:lnTo>
                <a:lnTo>
                  <a:pt x="1823276" y="416648"/>
                </a:lnTo>
                <a:lnTo>
                  <a:pt x="1440948" y="416648"/>
                </a:lnTo>
                <a:lnTo>
                  <a:pt x="1194349" y="416648"/>
                </a:lnTo>
                <a:lnTo>
                  <a:pt x="1140966" y="416648"/>
                </a:lnTo>
                <a:lnTo>
                  <a:pt x="894367" y="416648"/>
                </a:lnTo>
                <a:lnTo>
                  <a:pt x="512039" y="416648"/>
                </a:lnTo>
                <a:lnTo>
                  <a:pt x="508316" y="416648"/>
                </a:lnTo>
                <a:lnTo>
                  <a:pt x="508306" y="416649"/>
                </a:lnTo>
                <a:lnTo>
                  <a:pt x="508296" y="416648"/>
                </a:lnTo>
                <a:lnTo>
                  <a:pt x="500265"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wyższe u płodu</a:t>
            </a:r>
          </a:p>
        </p:txBody>
      </p:sp>
      <p:sp>
        <p:nvSpPr>
          <p:cNvPr id="88" name="Tekst A">
            <a:extLst>
              <a:ext uri="{FF2B5EF4-FFF2-40B4-BE49-F238E27FC236}">
                <a16:creationId xmlns:a16="http://schemas.microsoft.com/office/drawing/2014/main" id="{86FFF580-1BA3-45FF-A3D8-FAAAAE125EB7}"/>
              </a:ext>
            </a:extLst>
          </p:cNvPr>
          <p:cNvSpPr/>
          <p:nvPr/>
        </p:nvSpPr>
        <p:spPr>
          <a:xfrm>
            <a:off x="782032" y="3387115"/>
            <a:ext cx="5951508" cy="416650"/>
          </a:xfrm>
          <a:custGeom>
            <a:avLst/>
            <a:gdLst>
              <a:gd name="connsiteX0" fmla="*/ 4116458 w 5951508"/>
              <a:gd name="connsiteY0" fmla="*/ 0 h 416650"/>
              <a:gd name="connsiteX1" fmla="*/ 4128232 w 5951508"/>
              <a:gd name="connsiteY1" fmla="*/ 0 h 416650"/>
              <a:gd name="connsiteX2" fmla="*/ 4810542 w 5951508"/>
              <a:gd name="connsiteY2" fmla="*/ 0 h 416650"/>
              <a:gd name="connsiteX3" fmla="*/ 5057141 w 5951508"/>
              <a:gd name="connsiteY3" fmla="*/ 0 h 416650"/>
              <a:gd name="connsiteX4" fmla="*/ 5739451 w 5951508"/>
              <a:gd name="connsiteY4" fmla="*/ 0 h 416650"/>
              <a:gd name="connsiteX5" fmla="*/ 5751225 w 5951508"/>
              <a:gd name="connsiteY5" fmla="*/ 0 h 416650"/>
              <a:gd name="connsiteX6" fmla="*/ 5751225 w 5951508"/>
              <a:gd name="connsiteY6" fmla="*/ 812 h 416650"/>
              <a:gd name="connsiteX7" fmla="*/ 5785168 w 5951508"/>
              <a:gd name="connsiteY7" fmla="*/ 4234 h 416650"/>
              <a:gd name="connsiteX8" fmla="*/ 5951508 w 5951508"/>
              <a:gd name="connsiteY8" fmla="*/ 208325 h 416650"/>
              <a:gd name="connsiteX9" fmla="*/ 5785168 w 5951508"/>
              <a:gd name="connsiteY9" fmla="*/ 412417 h 416650"/>
              <a:gd name="connsiteX10" fmla="*/ 5751225 w 5951508"/>
              <a:gd name="connsiteY10" fmla="*/ 415839 h 416650"/>
              <a:gd name="connsiteX11" fmla="*/ 5751225 w 5951508"/>
              <a:gd name="connsiteY11" fmla="*/ 416648 h 416650"/>
              <a:gd name="connsiteX12" fmla="*/ 5743194 w 5951508"/>
              <a:gd name="connsiteY12" fmla="*/ 416648 h 416650"/>
              <a:gd name="connsiteX13" fmla="*/ 5743184 w 5951508"/>
              <a:gd name="connsiteY13" fmla="*/ 416649 h 416650"/>
              <a:gd name="connsiteX14" fmla="*/ 5743174 w 5951508"/>
              <a:gd name="connsiteY14" fmla="*/ 416648 h 416650"/>
              <a:gd name="connsiteX15" fmla="*/ 5739451 w 5951508"/>
              <a:gd name="connsiteY15" fmla="*/ 416648 h 416650"/>
              <a:gd name="connsiteX16" fmla="*/ 5470466 w 5951508"/>
              <a:gd name="connsiteY16" fmla="*/ 416648 h 416650"/>
              <a:gd name="connsiteX17" fmla="*/ 5470446 w 5951508"/>
              <a:gd name="connsiteY17" fmla="*/ 416650 h 416650"/>
              <a:gd name="connsiteX18" fmla="*/ 5470426 w 5951508"/>
              <a:gd name="connsiteY18" fmla="*/ 416648 h 416650"/>
              <a:gd name="connsiteX19" fmla="*/ 5466713 w 5951508"/>
              <a:gd name="connsiteY19" fmla="*/ 416648 h 416650"/>
              <a:gd name="connsiteX20" fmla="*/ 5466713 w 5951508"/>
              <a:gd name="connsiteY20" fmla="*/ 416649 h 416650"/>
              <a:gd name="connsiteX21" fmla="*/ 4124499 w 5951508"/>
              <a:gd name="connsiteY21" fmla="*/ 416649 h 416650"/>
              <a:gd name="connsiteX22" fmla="*/ 3391073 w 5951508"/>
              <a:gd name="connsiteY22" fmla="*/ 416649 h 416650"/>
              <a:gd name="connsiteX23" fmla="*/ 3154872 w 5951508"/>
              <a:gd name="connsiteY23" fmla="*/ 416649 h 416650"/>
              <a:gd name="connsiteX24" fmla="*/ 2523898 w 5951508"/>
              <a:gd name="connsiteY24" fmla="*/ 416649 h 416650"/>
              <a:gd name="connsiteX25" fmla="*/ 2287697 w 5951508"/>
              <a:gd name="connsiteY25" fmla="*/ 416649 h 416650"/>
              <a:gd name="connsiteX26" fmla="*/ 212057 w 5951508"/>
              <a:gd name="connsiteY26" fmla="*/ 416649 h 416650"/>
              <a:gd name="connsiteX27" fmla="*/ 212057 w 5951508"/>
              <a:gd name="connsiteY27" fmla="*/ 416274 h 416650"/>
              <a:gd name="connsiteX28" fmla="*/ 208324 w 5951508"/>
              <a:gd name="connsiteY28" fmla="*/ 416650 h 416650"/>
              <a:gd name="connsiteX29" fmla="*/ 0 w 5951508"/>
              <a:gd name="connsiteY29" fmla="*/ 208326 h 416650"/>
              <a:gd name="connsiteX30" fmla="*/ 208324 w 5951508"/>
              <a:gd name="connsiteY30" fmla="*/ 2 h 416650"/>
              <a:gd name="connsiteX31" fmla="*/ 212057 w 5951508"/>
              <a:gd name="connsiteY31" fmla="*/ 378 h 416650"/>
              <a:gd name="connsiteX32" fmla="*/ 212057 w 5951508"/>
              <a:gd name="connsiteY32" fmla="*/ 1 h 416650"/>
              <a:gd name="connsiteX33" fmla="*/ 2287697 w 5951508"/>
              <a:gd name="connsiteY33" fmla="*/ 1 h 416650"/>
              <a:gd name="connsiteX34" fmla="*/ 2523898 w 5951508"/>
              <a:gd name="connsiteY34" fmla="*/ 1 h 416650"/>
              <a:gd name="connsiteX35" fmla="*/ 3154872 w 5951508"/>
              <a:gd name="connsiteY35" fmla="*/ 1 h 416650"/>
              <a:gd name="connsiteX36" fmla="*/ 3391073 w 5951508"/>
              <a:gd name="connsiteY36" fmla="*/ 1 h 416650"/>
              <a:gd name="connsiteX37" fmla="*/ 4116458 w 5951508"/>
              <a:gd name="connsiteY37" fmla="*/ 1 h 4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951508" h="416650">
                <a:moveTo>
                  <a:pt x="4116458" y="0"/>
                </a:moveTo>
                <a:lnTo>
                  <a:pt x="4128232" y="0"/>
                </a:lnTo>
                <a:lnTo>
                  <a:pt x="4810542" y="0"/>
                </a:lnTo>
                <a:lnTo>
                  <a:pt x="5057141" y="0"/>
                </a:lnTo>
                <a:lnTo>
                  <a:pt x="5739451" y="0"/>
                </a:lnTo>
                <a:lnTo>
                  <a:pt x="5751225" y="0"/>
                </a:lnTo>
                <a:lnTo>
                  <a:pt x="5751225" y="812"/>
                </a:lnTo>
                <a:lnTo>
                  <a:pt x="5785168" y="4234"/>
                </a:lnTo>
                <a:cubicBezTo>
                  <a:pt x="5880098" y="23659"/>
                  <a:pt x="5951508" y="107653"/>
                  <a:pt x="5951508" y="208325"/>
                </a:cubicBezTo>
                <a:cubicBezTo>
                  <a:pt x="5951508" y="308997"/>
                  <a:pt x="5880098" y="392991"/>
                  <a:pt x="5785168" y="412417"/>
                </a:cubicBezTo>
                <a:lnTo>
                  <a:pt x="5751225" y="415839"/>
                </a:lnTo>
                <a:lnTo>
                  <a:pt x="5751225" y="416648"/>
                </a:lnTo>
                <a:lnTo>
                  <a:pt x="5743194" y="416648"/>
                </a:lnTo>
                <a:lnTo>
                  <a:pt x="5743184" y="416649"/>
                </a:lnTo>
                <a:lnTo>
                  <a:pt x="5743174" y="416648"/>
                </a:lnTo>
                <a:lnTo>
                  <a:pt x="5739451" y="416648"/>
                </a:lnTo>
                <a:lnTo>
                  <a:pt x="5470466" y="416648"/>
                </a:lnTo>
                <a:lnTo>
                  <a:pt x="5470446" y="416650"/>
                </a:lnTo>
                <a:lnTo>
                  <a:pt x="5470426" y="416648"/>
                </a:lnTo>
                <a:lnTo>
                  <a:pt x="5466713" y="416648"/>
                </a:lnTo>
                <a:lnTo>
                  <a:pt x="5466713" y="416649"/>
                </a:lnTo>
                <a:lnTo>
                  <a:pt x="4124499" y="416649"/>
                </a:lnTo>
                <a:lnTo>
                  <a:pt x="3391073" y="416649"/>
                </a:lnTo>
                <a:lnTo>
                  <a:pt x="3154872" y="416649"/>
                </a:lnTo>
                <a:lnTo>
                  <a:pt x="2523898" y="416649"/>
                </a:lnTo>
                <a:lnTo>
                  <a:pt x="2287697" y="416649"/>
                </a:lnTo>
                <a:lnTo>
                  <a:pt x="212057" y="416649"/>
                </a:lnTo>
                <a:lnTo>
                  <a:pt x="212057" y="416274"/>
                </a:lnTo>
                <a:lnTo>
                  <a:pt x="208324" y="416650"/>
                </a:lnTo>
                <a:cubicBezTo>
                  <a:pt x="93270" y="416650"/>
                  <a:pt x="0" y="323380"/>
                  <a:pt x="0" y="208326"/>
                </a:cubicBezTo>
                <a:cubicBezTo>
                  <a:pt x="0" y="93272"/>
                  <a:pt x="93270" y="2"/>
                  <a:pt x="208324" y="2"/>
                </a:cubicBezTo>
                <a:lnTo>
                  <a:pt x="212057" y="378"/>
                </a:lnTo>
                <a:lnTo>
                  <a:pt x="212057" y="1"/>
                </a:lnTo>
                <a:lnTo>
                  <a:pt x="2287697" y="1"/>
                </a:lnTo>
                <a:lnTo>
                  <a:pt x="2523898" y="1"/>
                </a:lnTo>
                <a:lnTo>
                  <a:pt x="3154872" y="1"/>
                </a:lnTo>
                <a:lnTo>
                  <a:pt x="3391073" y="1"/>
                </a:lnTo>
                <a:lnTo>
                  <a:pt x="411645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wyższe u kobiety, ponieważ płód jest chroniony przez łożysko</a:t>
            </a:r>
          </a:p>
        </p:txBody>
      </p:sp>
      <p:sp>
        <p:nvSpPr>
          <p:cNvPr id="95" name="Odpowiedź C">
            <a:extLst>
              <a:ext uri="{FF2B5EF4-FFF2-40B4-BE49-F238E27FC236}">
                <a16:creationId xmlns:a16="http://schemas.microsoft.com/office/drawing/2014/main" id="{FE858587-DBFD-414D-B5FB-7D645FA60A13}"/>
              </a:ext>
            </a:extLst>
          </p:cNvPr>
          <p:cNvSpPr/>
          <p:nvPr/>
        </p:nvSpPr>
        <p:spPr>
          <a:xfrm>
            <a:off x="767713" y="4395270"/>
            <a:ext cx="445288" cy="44528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C</a:t>
            </a:r>
          </a:p>
        </p:txBody>
      </p:sp>
      <p:sp>
        <p:nvSpPr>
          <p:cNvPr id="96" name="Odpowiedź B">
            <a:extLst>
              <a:ext uri="{FF2B5EF4-FFF2-40B4-BE49-F238E27FC236}">
                <a16:creationId xmlns:a16="http://schemas.microsoft.com/office/drawing/2014/main" id="{928A3B02-984E-4D7D-B545-976DD58B52CD}"/>
              </a:ext>
            </a:extLst>
          </p:cNvPr>
          <p:cNvSpPr/>
          <p:nvPr/>
        </p:nvSpPr>
        <p:spPr>
          <a:xfrm>
            <a:off x="767718" y="388404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B</a:t>
            </a:r>
          </a:p>
        </p:txBody>
      </p:sp>
      <p:sp>
        <p:nvSpPr>
          <p:cNvPr id="97" name="Odpowiedź A">
            <a:extLst>
              <a:ext uri="{FF2B5EF4-FFF2-40B4-BE49-F238E27FC236}">
                <a16:creationId xmlns:a16="http://schemas.microsoft.com/office/drawing/2014/main" id="{0DB8258B-3039-4731-ADFB-6DBAE1F3744F}"/>
              </a:ext>
            </a:extLst>
          </p:cNvPr>
          <p:cNvSpPr/>
          <p:nvPr/>
        </p:nvSpPr>
        <p:spPr>
          <a:xfrm>
            <a:off x="767715" y="337281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A</a:t>
            </a:r>
          </a:p>
        </p:txBody>
      </p:sp>
      <p:sp>
        <p:nvSpPr>
          <p:cNvPr id="98" name="Przesłona C">
            <a:extLst>
              <a:ext uri="{FF2B5EF4-FFF2-40B4-BE49-F238E27FC236}">
                <a16:creationId xmlns:a16="http://schemas.microsoft.com/office/drawing/2014/main" id="{DE525E6B-819C-4B71-94F1-F33E99DBD319}"/>
              </a:ext>
            </a:extLst>
          </p:cNvPr>
          <p:cNvSpPr/>
          <p:nvPr/>
        </p:nvSpPr>
        <p:spPr>
          <a:xfrm>
            <a:off x="767712" y="4395261"/>
            <a:ext cx="4722965" cy="44528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Przesłona B">
            <a:extLst>
              <a:ext uri="{FF2B5EF4-FFF2-40B4-BE49-F238E27FC236}">
                <a16:creationId xmlns:a16="http://schemas.microsoft.com/office/drawing/2014/main" id="{7C7F69C1-9F5F-45A6-A7F6-F6ACC70AAD78}"/>
              </a:ext>
            </a:extLst>
          </p:cNvPr>
          <p:cNvSpPr/>
          <p:nvPr/>
        </p:nvSpPr>
        <p:spPr>
          <a:xfrm>
            <a:off x="767713" y="3884034"/>
            <a:ext cx="3432584"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Przesłona A">
            <a:extLst>
              <a:ext uri="{FF2B5EF4-FFF2-40B4-BE49-F238E27FC236}">
                <a16:creationId xmlns:a16="http://schemas.microsoft.com/office/drawing/2014/main" id="{0F85A21E-574B-4CA3-8EC3-5F2B1A348486}"/>
              </a:ext>
            </a:extLst>
          </p:cNvPr>
          <p:cNvSpPr/>
          <p:nvPr/>
        </p:nvSpPr>
        <p:spPr>
          <a:xfrm>
            <a:off x="767712" y="3372808"/>
            <a:ext cx="3800167"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Następny slajd">
            <a:hlinkClick r:id="" action="ppaction://hlinkshowjump?jump=nextslide" highlightClick="1"/>
            <a:extLst>
              <a:ext uri="{FF2B5EF4-FFF2-40B4-BE49-F238E27FC236}">
                <a16:creationId xmlns:a16="http://schemas.microsoft.com/office/drawing/2014/main" id="{F78C5E46-F36C-4C09-B3CC-D88594F75FFE}"/>
              </a:ext>
            </a:extLst>
          </p:cNvPr>
          <p:cNvSpPr/>
          <p:nvPr/>
        </p:nvSpPr>
        <p:spPr>
          <a:xfrm>
            <a:off x="6764622" y="4560360"/>
            <a:ext cx="2175541" cy="416649"/>
          </a:xfrm>
          <a:custGeom>
            <a:avLst/>
            <a:gdLst>
              <a:gd name="connsiteX0" fmla="*/ 212057 w 2175541"/>
              <a:gd name="connsiteY0" fmla="*/ 0 h 416649"/>
              <a:gd name="connsiteX1" fmla="*/ 340491 w 2175541"/>
              <a:gd name="connsiteY1" fmla="*/ 0 h 416649"/>
              <a:gd name="connsiteX2" fmla="*/ 894367 w 2175541"/>
              <a:gd name="connsiteY2" fmla="*/ 0 h 416649"/>
              <a:gd name="connsiteX3" fmla="*/ 1281174 w 2175541"/>
              <a:gd name="connsiteY3" fmla="*/ 0 h 416649"/>
              <a:gd name="connsiteX4" fmla="*/ 1835050 w 2175541"/>
              <a:gd name="connsiteY4" fmla="*/ 0 h 416649"/>
              <a:gd name="connsiteX5" fmla="*/ 1963484 w 2175541"/>
              <a:gd name="connsiteY5" fmla="*/ 0 h 416649"/>
              <a:gd name="connsiteX6" fmla="*/ 1963484 w 2175541"/>
              <a:gd name="connsiteY6" fmla="*/ 377 h 416649"/>
              <a:gd name="connsiteX7" fmla="*/ 1967217 w 2175541"/>
              <a:gd name="connsiteY7" fmla="*/ 1 h 416649"/>
              <a:gd name="connsiteX8" fmla="*/ 2175541 w 2175541"/>
              <a:gd name="connsiteY8" fmla="*/ 208325 h 416649"/>
              <a:gd name="connsiteX9" fmla="*/ 1967217 w 2175541"/>
              <a:gd name="connsiteY9" fmla="*/ 416649 h 416649"/>
              <a:gd name="connsiteX10" fmla="*/ 1963484 w 2175541"/>
              <a:gd name="connsiteY10" fmla="*/ 416273 h 416649"/>
              <a:gd name="connsiteX11" fmla="*/ 1963484 w 2175541"/>
              <a:gd name="connsiteY11" fmla="*/ 416648 h 416649"/>
              <a:gd name="connsiteX12" fmla="*/ 1835050 w 2175541"/>
              <a:gd name="connsiteY12" fmla="*/ 416648 h 416649"/>
              <a:gd name="connsiteX13" fmla="*/ 1281174 w 2175541"/>
              <a:gd name="connsiteY13" fmla="*/ 416648 h 416649"/>
              <a:gd name="connsiteX14" fmla="*/ 894367 w 2175541"/>
              <a:gd name="connsiteY14" fmla="*/ 416648 h 416649"/>
              <a:gd name="connsiteX15" fmla="*/ 340491 w 2175541"/>
              <a:gd name="connsiteY15" fmla="*/ 416648 h 416649"/>
              <a:gd name="connsiteX16" fmla="*/ 212057 w 2175541"/>
              <a:gd name="connsiteY16" fmla="*/ 416648 h 416649"/>
              <a:gd name="connsiteX17" fmla="*/ 212057 w 2175541"/>
              <a:gd name="connsiteY17" fmla="*/ 416273 h 416649"/>
              <a:gd name="connsiteX18" fmla="*/ 208324 w 2175541"/>
              <a:gd name="connsiteY18" fmla="*/ 416649 h 416649"/>
              <a:gd name="connsiteX19" fmla="*/ 0 w 2175541"/>
              <a:gd name="connsiteY19" fmla="*/ 208325 h 416649"/>
              <a:gd name="connsiteX20" fmla="*/ 208324 w 2175541"/>
              <a:gd name="connsiteY20" fmla="*/ 1 h 416649"/>
              <a:gd name="connsiteX21" fmla="*/ 212057 w 2175541"/>
              <a:gd name="connsiteY2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5541" h="416649">
                <a:moveTo>
                  <a:pt x="212057" y="0"/>
                </a:moveTo>
                <a:lnTo>
                  <a:pt x="340491" y="0"/>
                </a:lnTo>
                <a:lnTo>
                  <a:pt x="894367" y="0"/>
                </a:lnTo>
                <a:lnTo>
                  <a:pt x="1281174" y="0"/>
                </a:lnTo>
                <a:lnTo>
                  <a:pt x="1835050" y="0"/>
                </a:lnTo>
                <a:lnTo>
                  <a:pt x="1963484" y="0"/>
                </a:lnTo>
                <a:lnTo>
                  <a:pt x="1963484" y="377"/>
                </a:lnTo>
                <a:lnTo>
                  <a:pt x="1967217" y="1"/>
                </a:lnTo>
                <a:cubicBezTo>
                  <a:pt x="2082271" y="1"/>
                  <a:pt x="2175541" y="93271"/>
                  <a:pt x="2175541" y="208325"/>
                </a:cubicBezTo>
                <a:cubicBezTo>
                  <a:pt x="2175541" y="323379"/>
                  <a:pt x="2082271" y="416649"/>
                  <a:pt x="1967217" y="416649"/>
                </a:cubicBezTo>
                <a:lnTo>
                  <a:pt x="1963484" y="416273"/>
                </a:lnTo>
                <a:lnTo>
                  <a:pt x="1963484" y="416648"/>
                </a:lnTo>
                <a:lnTo>
                  <a:pt x="1835050" y="416648"/>
                </a:lnTo>
                <a:lnTo>
                  <a:pt x="1281174" y="416648"/>
                </a:lnTo>
                <a:lnTo>
                  <a:pt x="894367" y="416648"/>
                </a:lnTo>
                <a:lnTo>
                  <a:pt x="340491"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lang="pl-PL" dirty="0">
                <a:solidFill>
                  <a:schemeClr val="tx2">
                    <a:lumMod val="10000"/>
                  </a:schemeClr>
                </a:solidFill>
                <a:latin typeface="Lato" panose="020B0604020202020204" charset="-18"/>
              </a:rPr>
              <a:t>Następna strona</a:t>
            </a:r>
          </a:p>
        </p:txBody>
      </p:sp>
      <p:sp>
        <p:nvSpPr>
          <p:cNvPr id="118" name="Tutorial 1">
            <a:extLst>
              <a:ext uri="{FF2B5EF4-FFF2-40B4-BE49-F238E27FC236}">
                <a16:creationId xmlns:a16="http://schemas.microsoft.com/office/drawing/2014/main" id="{A67056AB-A4CE-4EF9-A933-69619DE29EC2}"/>
              </a:ext>
            </a:extLst>
          </p:cNvPr>
          <p:cNvSpPr/>
          <p:nvPr/>
        </p:nvSpPr>
        <p:spPr>
          <a:xfrm>
            <a:off x="0" y="-1342217"/>
            <a:ext cx="9144000" cy="6485717"/>
          </a:xfrm>
          <a:custGeom>
            <a:avLst/>
            <a:gdLst>
              <a:gd name="connsiteX0" fmla="*/ 992262 w 9144000"/>
              <a:gd name="connsiteY0" fmla="*/ 2694804 h 6485717"/>
              <a:gd name="connsiteX1" fmla="*/ 769620 w 9144000"/>
              <a:gd name="connsiteY1" fmla="*/ 2917446 h 6485717"/>
              <a:gd name="connsiteX2" fmla="*/ 992262 w 9144000"/>
              <a:gd name="connsiteY2" fmla="*/ 3140088 h 6485717"/>
              <a:gd name="connsiteX3" fmla="*/ 1214904 w 9144000"/>
              <a:gd name="connsiteY3" fmla="*/ 2917446 h 6485717"/>
              <a:gd name="connsiteX4" fmla="*/ 992262 w 9144000"/>
              <a:gd name="connsiteY4" fmla="*/ 2694804 h 6485717"/>
              <a:gd name="connsiteX5" fmla="*/ 0 w 9144000"/>
              <a:gd name="connsiteY5" fmla="*/ 0 h 6485717"/>
              <a:gd name="connsiteX6" fmla="*/ 9144000 w 9144000"/>
              <a:gd name="connsiteY6" fmla="*/ 0 h 6485717"/>
              <a:gd name="connsiteX7" fmla="*/ 9144000 w 9144000"/>
              <a:gd name="connsiteY7" fmla="*/ 1342217 h 6485717"/>
              <a:gd name="connsiteX8" fmla="*/ 9144000 w 9144000"/>
              <a:gd name="connsiteY8" fmla="*/ 6485717 h 6485717"/>
              <a:gd name="connsiteX9" fmla="*/ 0 w 9144000"/>
              <a:gd name="connsiteY9" fmla="*/ 6485717 h 6485717"/>
              <a:gd name="connsiteX10" fmla="*/ 0 w 9144000"/>
              <a:gd name="connsiteY10" fmla="*/ 1342217 h 648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6485717">
                <a:moveTo>
                  <a:pt x="992262" y="2694804"/>
                </a:moveTo>
                <a:cubicBezTo>
                  <a:pt x="869300" y="2694804"/>
                  <a:pt x="769620" y="2794484"/>
                  <a:pt x="769620" y="2917446"/>
                </a:cubicBezTo>
                <a:cubicBezTo>
                  <a:pt x="769620" y="3040408"/>
                  <a:pt x="869300" y="3140088"/>
                  <a:pt x="992262" y="3140088"/>
                </a:cubicBezTo>
                <a:cubicBezTo>
                  <a:pt x="1115224" y="3140088"/>
                  <a:pt x="1214904" y="3040408"/>
                  <a:pt x="1214904" y="2917446"/>
                </a:cubicBezTo>
                <a:cubicBezTo>
                  <a:pt x="1214904" y="2794484"/>
                  <a:pt x="1115224" y="2694804"/>
                  <a:pt x="992262" y="2694804"/>
                </a:cubicBezTo>
                <a:close/>
                <a:moveTo>
                  <a:pt x="0" y="0"/>
                </a:moveTo>
                <a:lnTo>
                  <a:pt x="9144000" y="0"/>
                </a:lnTo>
                <a:lnTo>
                  <a:pt x="9144000" y="1342217"/>
                </a:lnTo>
                <a:lnTo>
                  <a:pt x="9144000" y="6485717"/>
                </a:lnTo>
                <a:lnTo>
                  <a:pt x="0" y="6485717"/>
                </a:lnTo>
                <a:lnTo>
                  <a:pt x="0" y="1342217"/>
                </a:lnTo>
                <a:close/>
              </a:path>
            </a:pathLst>
          </a:custGeom>
          <a:solidFill>
            <a:schemeClr val="accent6">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300000"/>
              </a:lnSpc>
            </a:pPr>
            <a:endParaRPr lang="pl-PL" dirty="0">
              <a:solidFill>
                <a:schemeClr val="tx2">
                  <a:lumMod val="10000"/>
                </a:schemeClr>
              </a:solidFill>
            </a:endParaRPr>
          </a:p>
        </p:txBody>
      </p:sp>
      <p:sp>
        <p:nvSpPr>
          <p:cNvPr id="120" name="Tekst tutorial 1">
            <a:extLst>
              <a:ext uri="{FF2B5EF4-FFF2-40B4-BE49-F238E27FC236}">
                <a16:creationId xmlns:a16="http://schemas.microsoft.com/office/drawing/2014/main" id="{D04C47DE-FBE1-4C05-9E8A-1B375F9E9997}"/>
              </a:ext>
            </a:extLst>
          </p:cNvPr>
          <p:cNvSpPr txBox="1"/>
          <p:nvPr/>
        </p:nvSpPr>
        <p:spPr>
          <a:xfrm>
            <a:off x="2382520" y="2156252"/>
            <a:ext cx="4378960" cy="830997"/>
          </a:xfrm>
          <a:prstGeom prst="rect">
            <a:avLst/>
          </a:prstGeom>
          <a:noFill/>
        </p:spPr>
        <p:txBody>
          <a:bodyPr wrap="square" rtlCol="0">
            <a:spAutoFit/>
          </a:bodyPr>
          <a:lstStyle/>
          <a:p>
            <a:pPr algn="ctr"/>
            <a:r>
              <a:rPr lang="pl-PL" sz="2400" dirty="0">
                <a:latin typeface="Lato" panose="020B0604020202020204" charset="-18"/>
              </a:rPr>
              <a:t>Zaznaczaj odpowiedzi klikając w odpowiednie pola.</a:t>
            </a:r>
          </a:p>
        </p:txBody>
      </p:sp>
      <p:sp>
        <p:nvSpPr>
          <p:cNvPr id="116" name="Tutorial 2">
            <a:extLst>
              <a:ext uri="{FF2B5EF4-FFF2-40B4-BE49-F238E27FC236}">
                <a16:creationId xmlns:a16="http://schemas.microsoft.com/office/drawing/2014/main" id="{9799DBF9-3220-4E9A-8B39-9E2445ED2CD3}"/>
              </a:ext>
            </a:extLst>
          </p:cNvPr>
          <p:cNvSpPr/>
          <p:nvPr/>
        </p:nvSpPr>
        <p:spPr>
          <a:xfrm>
            <a:off x="0" y="0"/>
            <a:ext cx="9144000" cy="5143500"/>
          </a:xfrm>
          <a:custGeom>
            <a:avLst/>
            <a:gdLst>
              <a:gd name="connsiteX0" fmla="*/ 6976679 w 9144000"/>
              <a:gd name="connsiteY0" fmla="*/ 4565086 h 5143500"/>
              <a:gd name="connsiteX1" fmla="*/ 6976679 w 9144000"/>
              <a:gd name="connsiteY1" fmla="*/ 4565463 h 5143500"/>
              <a:gd name="connsiteX2" fmla="*/ 6972946 w 9144000"/>
              <a:gd name="connsiteY2" fmla="*/ 4565087 h 5143500"/>
              <a:gd name="connsiteX3" fmla="*/ 6764622 w 9144000"/>
              <a:gd name="connsiteY3" fmla="*/ 4773411 h 5143500"/>
              <a:gd name="connsiteX4" fmla="*/ 6972946 w 9144000"/>
              <a:gd name="connsiteY4" fmla="*/ 4981735 h 5143500"/>
              <a:gd name="connsiteX5" fmla="*/ 6976679 w 9144000"/>
              <a:gd name="connsiteY5" fmla="*/ 4981359 h 5143500"/>
              <a:gd name="connsiteX6" fmla="*/ 6976679 w 9144000"/>
              <a:gd name="connsiteY6" fmla="*/ 4981734 h 5143500"/>
              <a:gd name="connsiteX7" fmla="*/ 7105113 w 9144000"/>
              <a:gd name="connsiteY7" fmla="*/ 4981734 h 5143500"/>
              <a:gd name="connsiteX8" fmla="*/ 7658989 w 9144000"/>
              <a:gd name="connsiteY8" fmla="*/ 4981734 h 5143500"/>
              <a:gd name="connsiteX9" fmla="*/ 8045796 w 9144000"/>
              <a:gd name="connsiteY9" fmla="*/ 4981734 h 5143500"/>
              <a:gd name="connsiteX10" fmla="*/ 8599672 w 9144000"/>
              <a:gd name="connsiteY10" fmla="*/ 4981734 h 5143500"/>
              <a:gd name="connsiteX11" fmla="*/ 8728106 w 9144000"/>
              <a:gd name="connsiteY11" fmla="*/ 4981734 h 5143500"/>
              <a:gd name="connsiteX12" fmla="*/ 8728106 w 9144000"/>
              <a:gd name="connsiteY12" fmla="*/ 4981359 h 5143500"/>
              <a:gd name="connsiteX13" fmla="*/ 8731839 w 9144000"/>
              <a:gd name="connsiteY13" fmla="*/ 4981735 h 5143500"/>
              <a:gd name="connsiteX14" fmla="*/ 8940163 w 9144000"/>
              <a:gd name="connsiteY14" fmla="*/ 4773411 h 5143500"/>
              <a:gd name="connsiteX15" fmla="*/ 8731839 w 9144000"/>
              <a:gd name="connsiteY15" fmla="*/ 4565087 h 5143500"/>
              <a:gd name="connsiteX16" fmla="*/ 8728106 w 9144000"/>
              <a:gd name="connsiteY16" fmla="*/ 4565463 h 5143500"/>
              <a:gd name="connsiteX17" fmla="*/ 8728106 w 9144000"/>
              <a:gd name="connsiteY17" fmla="*/ 4565086 h 5143500"/>
              <a:gd name="connsiteX18" fmla="*/ 8599672 w 9144000"/>
              <a:gd name="connsiteY18" fmla="*/ 4565086 h 5143500"/>
              <a:gd name="connsiteX19" fmla="*/ 8045796 w 9144000"/>
              <a:gd name="connsiteY19" fmla="*/ 4565086 h 5143500"/>
              <a:gd name="connsiteX20" fmla="*/ 7658989 w 9144000"/>
              <a:gd name="connsiteY20" fmla="*/ 4565086 h 5143500"/>
              <a:gd name="connsiteX21" fmla="*/ 7105113 w 9144000"/>
              <a:gd name="connsiteY21" fmla="*/ 4565086 h 5143500"/>
              <a:gd name="connsiteX22" fmla="*/ 0 w 9144000"/>
              <a:gd name="connsiteY22" fmla="*/ 0 h 5143500"/>
              <a:gd name="connsiteX23" fmla="*/ 9144000 w 9144000"/>
              <a:gd name="connsiteY23" fmla="*/ 0 h 5143500"/>
              <a:gd name="connsiteX24" fmla="*/ 9144000 w 9144000"/>
              <a:gd name="connsiteY24" fmla="*/ 5143500 h 5143500"/>
              <a:gd name="connsiteX25" fmla="*/ 0 w 9144000"/>
              <a:gd name="connsiteY2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44000" h="5143500">
                <a:moveTo>
                  <a:pt x="6976679" y="4565086"/>
                </a:moveTo>
                <a:lnTo>
                  <a:pt x="6976679" y="4565463"/>
                </a:lnTo>
                <a:lnTo>
                  <a:pt x="6972946" y="4565087"/>
                </a:lnTo>
                <a:cubicBezTo>
                  <a:pt x="6857892" y="4565087"/>
                  <a:pt x="6764622" y="4658357"/>
                  <a:pt x="6764622" y="4773411"/>
                </a:cubicBezTo>
                <a:cubicBezTo>
                  <a:pt x="6764622" y="4888465"/>
                  <a:pt x="6857892" y="4981735"/>
                  <a:pt x="6972946" y="4981735"/>
                </a:cubicBezTo>
                <a:lnTo>
                  <a:pt x="6976679" y="4981359"/>
                </a:lnTo>
                <a:lnTo>
                  <a:pt x="6976679" y="4981734"/>
                </a:lnTo>
                <a:lnTo>
                  <a:pt x="7105113" y="4981734"/>
                </a:lnTo>
                <a:lnTo>
                  <a:pt x="7658989" y="4981734"/>
                </a:lnTo>
                <a:lnTo>
                  <a:pt x="8045796" y="4981734"/>
                </a:lnTo>
                <a:lnTo>
                  <a:pt x="8599672" y="4981734"/>
                </a:lnTo>
                <a:lnTo>
                  <a:pt x="8728106" y="4981734"/>
                </a:lnTo>
                <a:lnTo>
                  <a:pt x="8728106" y="4981359"/>
                </a:lnTo>
                <a:lnTo>
                  <a:pt x="8731839" y="4981735"/>
                </a:lnTo>
                <a:cubicBezTo>
                  <a:pt x="8846893" y="4981735"/>
                  <a:pt x="8940163" y="4888465"/>
                  <a:pt x="8940163" y="4773411"/>
                </a:cubicBezTo>
                <a:cubicBezTo>
                  <a:pt x="8940163" y="4658357"/>
                  <a:pt x="8846893" y="4565087"/>
                  <a:pt x="8731839" y="4565087"/>
                </a:cubicBezTo>
                <a:lnTo>
                  <a:pt x="8728106" y="4565463"/>
                </a:lnTo>
                <a:lnTo>
                  <a:pt x="8728106" y="4565086"/>
                </a:lnTo>
                <a:lnTo>
                  <a:pt x="8599672" y="4565086"/>
                </a:lnTo>
                <a:lnTo>
                  <a:pt x="8045796" y="4565086"/>
                </a:lnTo>
                <a:lnTo>
                  <a:pt x="7658989" y="4565086"/>
                </a:lnTo>
                <a:lnTo>
                  <a:pt x="7105113" y="4565086"/>
                </a:lnTo>
                <a:close/>
                <a:moveTo>
                  <a:pt x="0" y="0"/>
                </a:moveTo>
                <a:lnTo>
                  <a:pt x="9144000" y="0"/>
                </a:lnTo>
                <a:lnTo>
                  <a:pt x="9144000" y="5143500"/>
                </a:lnTo>
                <a:lnTo>
                  <a:pt x="0" y="5143500"/>
                </a:lnTo>
                <a:close/>
              </a:path>
            </a:pathLst>
          </a:custGeom>
          <a:solidFill>
            <a:schemeClr val="accent6">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300000"/>
              </a:lnSpc>
            </a:pPr>
            <a:endParaRPr lang="pl-PL" dirty="0">
              <a:solidFill>
                <a:schemeClr val="tx2">
                  <a:lumMod val="10000"/>
                </a:schemeClr>
              </a:solidFill>
            </a:endParaRPr>
          </a:p>
        </p:txBody>
      </p:sp>
      <p:sp>
        <p:nvSpPr>
          <p:cNvPr id="121" name="Tekst tutorial 2">
            <a:extLst>
              <a:ext uri="{FF2B5EF4-FFF2-40B4-BE49-F238E27FC236}">
                <a16:creationId xmlns:a16="http://schemas.microsoft.com/office/drawing/2014/main" id="{D85B64D0-1C05-4524-A6AB-BCDA39C4291E}"/>
              </a:ext>
            </a:extLst>
          </p:cNvPr>
          <p:cNvSpPr txBox="1"/>
          <p:nvPr/>
        </p:nvSpPr>
        <p:spPr>
          <a:xfrm>
            <a:off x="864158" y="2156252"/>
            <a:ext cx="7415684" cy="830997"/>
          </a:xfrm>
          <a:prstGeom prst="rect">
            <a:avLst/>
          </a:prstGeom>
          <a:noFill/>
        </p:spPr>
        <p:txBody>
          <a:bodyPr wrap="square" rtlCol="0">
            <a:spAutoFit/>
          </a:bodyPr>
          <a:lstStyle/>
          <a:p>
            <a:pPr algn="ctr"/>
            <a:r>
              <a:rPr lang="pl-PL" sz="2400" dirty="0">
                <a:latin typeface="Lato" panose="020B0604020202020204" charset="-18"/>
              </a:rPr>
              <a:t>Po udzieleniu wszystkich odpowiedzi naciśnij przycisk</a:t>
            </a:r>
          </a:p>
          <a:p>
            <a:pPr algn="ctr"/>
            <a:r>
              <a:rPr lang="pl-PL" sz="2400" dirty="0">
                <a:latin typeface="Lato" panose="020B0604020202020204" charset="-18"/>
              </a:rPr>
              <a:t>„Następna strona”, aby przejść dalej.</a:t>
            </a:r>
          </a:p>
        </p:txBody>
      </p:sp>
      <p:sp>
        <p:nvSpPr>
          <p:cNvPr id="2" name="Prostokąt 1">
            <a:hlinkHover r:id="" action="ppaction://hlinkshowjump?jump=nextslide"/>
            <a:extLst>
              <a:ext uri="{FF2B5EF4-FFF2-40B4-BE49-F238E27FC236}">
                <a16:creationId xmlns:a16="http://schemas.microsoft.com/office/drawing/2014/main" id="{FDEED7E0-632D-4C91-B395-4D4C8A471914}"/>
              </a:ext>
            </a:extLst>
          </p:cNvPr>
          <p:cNvSpPr/>
          <p:nvPr/>
        </p:nvSpPr>
        <p:spPr>
          <a:xfrm>
            <a:off x="1"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30330858"/>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750"/>
                                        <p:tgtEl>
                                          <p:spTgt spid="120"/>
                                        </p:tgtEl>
                                      </p:cBhvr>
                                    </p:animEffect>
                                  </p:childTnLst>
                                </p:cTn>
                              </p:par>
                            </p:childTnLst>
                          </p:cTn>
                        </p:par>
                        <p:par>
                          <p:cTn id="12" fill="hold">
                            <p:stCondLst>
                              <p:cond delay="2000"/>
                            </p:stCondLst>
                            <p:childTnLst>
                              <p:par>
                                <p:cTn id="13" presetID="42" presetClass="path" presetSubtype="0" accel="50000" decel="50000" fill="hold" grpId="1" nodeType="afterEffect">
                                  <p:stCondLst>
                                    <p:cond delay="1250"/>
                                  </p:stCondLst>
                                  <p:childTnLst>
                                    <p:animMotion origin="layout" path="M 0 -4.44444E-6 L 0 0.0997 " pathEditMode="relative" rAng="0" ptsTypes="AA">
                                      <p:cBhvr>
                                        <p:cTn id="14" dur="1250" fill="hold"/>
                                        <p:tgtEl>
                                          <p:spTgt spid="118"/>
                                        </p:tgtEl>
                                        <p:attrNameLst>
                                          <p:attrName>ppt_x</p:attrName>
                                          <p:attrName>ppt_y</p:attrName>
                                        </p:attrNameLst>
                                      </p:cBhvr>
                                      <p:rCtr x="0" y="4969"/>
                                    </p:animMotion>
                                  </p:childTnLst>
                                </p:cTn>
                              </p:par>
                            </p:childTnLst>
                          </p:cTn>
                        </p:par>
                        <p:par>
                          <p:cTn id="15" fill="hold">
                            <p:stCondLst>
                              <p:cond delay="4500"/>
                            </p:stCondLst>
                            <p:childTnLst>
                              <p:par>
                                <p:cTn id="16" presetID="42" presetClass="path" presetSubtype="0" accel="50000" decel="50000" fill="hold" grpId="2" nodeType="afterEffect">
                                  <p:stCondLst>
                                    <p:cond delay="0"/>
                                  </p:stCondLst>
                                  <p:childTnLst>
                                    <p:animMotion origin="layout" path="M 0 0.0997 L 0 0.19877 " pathEditMode="relative" rAng="0" ptsTypes="AA">
                                      <p:cBhvr>
                                        <p:cTn id="17" dur="1250" fill="hold"/>
                                        <p:tgtEl>
                                          <p:spTgt spid="118"/>
                                        </p:tgtEl>
                                        <p:attrNameLst>
                                          <p:attrName>ppt_x</p:attrName>
                                          <p:attrName>ppt_y</p:attrName>
                                        </p:attrNameLst>
                                      </p:cBhvr>
                                      <p:rCtr x="0" y="4938"/>
                                    </p:animMotion>
                                  </p:childTnLst>
                                </p:cTn>
                              </p:par>
                            </p:childTnLst>
                          </p:cTn>
                        </p:par>
                        <p:par>
                          <p:cTn id="18" fill="hold">
                            <p:stCondLst>
                              <p:cond delay="5750"/>
                            </p:stCondLst>
                            <p:childTnLst>
                              <p:par>
                                <p:cTn id="19" presetID="10" presetClass="exit" presetSubtype="0" fill="hold" grpId="1" nodeType="afterEffect">
                                  <p:stCondLst>
                                    <p:cond delay="500"/>
                                  </p:stCondLst>
                                  <p:childTnLst>
                                    <p:animEffect transition="out" filter="fade">
                                      <p:cBhvr>
                                        <p:cTn id="20" dur="500"/>
                                        <p:tgtEl>
                                          <p:spTgt spid="120"/>
                                        </p:tgtEl>
                                      </p:cBhvr>
                                    </p:animEffect>
                                    <p:set>
                                      <p:cBhvr>
                                        <p:cTn id="21" dur="1" fill="hold">
                                          <p:stCondLst>
                                            <p:cond delay="499"/>
                                          </p:stCondLst>
                                        </p:cTn>
                                        <p:tgtEl>
                                          <p:spTgt spid="120"/>
                                        </p:tgtEl>
                                        <p:attrNameLst>
                                          <p:attrName>style.visibility</p:attrName>
                                        </p:attrNameLst>
                                      </p:cBhvr>
                                      <p:to>
                                        <p:strVal val="hidden"/>
                                      </p:to>
                                    </p:set>
                                  </p:childTnLst>
                                </p:cTn>
                              </p:par>
                            </p:childTnLst>
                          </p:cTn>
                        </p:par>
                        <p:par>
                          <p:cTn id="22" fill="hold">
                            <p:stCondLst>
                              <p:cond delay="6750"/>
                            </p:stCondLst>
                            <p:childTnLst>
                              <p:par>
                                <p:cTn id="23" presetID="10" presetClass="entr" presetSubtype="0" fill="hold" grpId="0" nodeType="afterEffect">
                                  <p:stCondLst>
                                    <p:cond delay="25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par>
                          <p:cTn id="26" fill="hold">
                            <p:stCondLst>
                              <p:cond delay="7500"/>
                            </p:stCondLst>
                            <p:childTnLst>
                              <p:par>
                                <p:cTn id="27" presetID="10" presetClass="entr" presetSubtype="0" fill="hold" grpId="0" nodeType="afterEffect">
                                  <p:stCondLst>
                                    <p:cond delay="125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par>
                                <p:cTn id="30" presetID="10" presetClass="exit" presetSubtype="0" fill="hold" grpId="3" nodeType="withEffect">
                                  <p:stCondLst>
                                    <p:cond delay="1200"/>
                                  </p:stCondLst>
                                  <p:childTnLst>
                                    <p:animEffect transition="out" filter="fade">
                                      <p:cBhvr>
                                        <p:cTn id="31" dur="500"/>
                                        <p:tgtEl>
                                          <p:spTgt spid="118"/>
                                        </p:tgtEl>
                                      </p:cBhvr>
                                    </p:animEffect>
                                    <p:set>
                                      <p:cBhvr>
                                        <p:cTn id="32" dur="1" fill="hold">
                                          <p:stCondLst>
                                            <p:cond delay="499"/>
                                          </p:stCondLst>
                                        </p:cTn>
                                        <p:tgtEl>
                                          <p:spTgt spid="118"/>
                                        </p:tgtEl>
                                        <p:attrNameLst>
                                          <p:attrName>style.visibility</p:attrName>
                                        </p:attrNameLst>
                                      </p:cBhvr>
                                      <p:to>
                                        <p:strVal val="hidden"/>
                                      </p:to>
                                    </p:set>
                                  </p:childTnLst>
                                </p:cTn>
                              </p:par>
                            </p:childTnLst>
                          </p:cTn>
                        </p:par>
                        <p:par>
                          <p:cTn id="33" fill="hold">
                            <p:stCondLst>
                              <p:cond delay="9250"/>
                            </p:stCondLst>
                            <p:childTnLst>
                              <p:par>
                                <p:cTn id="34" presetID="10" presetClass="exit" presetSubtype="0" fill="hold" grpId="1" nodeType="afterEffect">
                                  <p:stCondLst>
                                    <p:cond delay="1000"/>
                                  </p:stCondLst>
                                  <p:childTnLst>
                                    <p:animEffect transition="out" filter="fade">
                                      <p:cBhvr>
                                        <p:cTn id="35" dur="500"/>
                                        <p:tgtEl>
                                          <p:spTgt spid="121"/>
                                        </p:tgtEl>
                                      </p:cBhvr>
                                    </p:animEffect>
                                    <p:set>
                                      <p:cBhvr>
                                        <p:cTn id="36" dur="1" fill="hold">
                                          <p:stCondLst>
                                            <p:cond delay="499"/>
                                          </p:stCondLst>
                                        </p:cTn>
                                        <p:tgtEl>
                                          <p:spTgt spid="121"/>
                                        </p:tgtEl>
                                        <p:attrNameLst>
                                          <p:attrName>style.visibility</p:attrName>
                                        </p:attrNameLst>
                                      </p:cBhvr>
                                      <p:to>
                                        <p:strVal val="hidden"/>
                                      </p:to>
                                    </p:set>
                                  </p:childTnLst>
                                </p:cTn>
                              </p:par>
                            </p:childTnLst>
                          </p:cTn>
                        </p:par>
                        <p:par>
                          <p:cTn id="37" fill="hold">
                            <p:stCondLst>
                              <p:cond delay="10750"/>
                            </p:stCondLst>
                            <p:childTnLst>
                              <p:par>
                                <p:cTn id="38" presetID="10" presetClass="exit" presetSubtype="0" fill="hold" grpId="1" nodeType="afterEffect">
                                  <p:stCondLst>
                                    <p:cond delay="250"/>
                                  </p:stCondLst>
                                  <p:childTnLst>
                                    <p:animEffect transition="out" filter="fade">
                                      <p:cBhvr>
                                        <p:cTn id="39" dur="500"/>
                                        <p:tgtEl>
                                          <p:spTgt spid="116"/>
                                        </p:tgtEl>
                                      </p:cBhvr>
                                    </p:animEffect>
                                    <p:set>
                                      <p:cBhvr>
                                        <p:cTn id="40" dur="1" fill="hold">
                                          <p:stCondLst>
                                            <p:cond delay="499"/>
                                          </p:stCondLst>
                                        </p:cTn>
                                        <p:tgtEl>
                                          <p:spTgt spid="116"/>
                                        </p:tgtEl>
                                        <p:attrNameLst>
                                          <p:attrName>style.visibility</p:attrName>
                                        </p:attrNameLst>
                                      </p:cBhvr>
                                      <p:to>
                                        <p:strVal val="hidden"/>
                                      </p:to>
                                    </p:set>
                                  </p:childTnLst>
                                </p:cTn>
                              </p:par>
                            </p:childTnLst>
                          </p:cTn>
                        </p:par>
                        <p:par>
                          <p:cTn id="41" fill="hold">
                            <p:stCondLst>
                              <p:cond delay="11500"/>
                            </p:stCondLst>
                            <p:childTnLst>
                              <p:par>
                                <p:cTn id="42" presetID="1"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18" grpId="2" animBg="1"/>
      <p:bldP spid="118" grpId="3" animBg="1"/>
      <p:bldP spid="120" grpId="0"/>
      <p:bldP spid="120" grpId="1"/>
      <p:bldP spid="116" grpId="0" animBg="1"/>
      <p:bldP spid="116" grpId="1" animBg="1"/>
      <p:bldP spid="121" grpId="0"/>
      <p:bldP spid="121" grpId="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85800"/>
          </a:xfrm>
          <a:prstGeom prst="rect">
            <a:avLst/>
          </a:prstGeom>
        </p:spPr>
        <p:txBody>
          <a:bodyPr spcFirstLastPara="1" wrap="square" lIns="91425" tIns="91425" rIns="91425" bIns="91425" anchor="t" anchorCtr="0">
            <a:noAutofit/>
          </a:bodyPr>
          <a:lstStyle/>
          <a:p>
            <a:pPr marL="0" indent="0" algn="just">
              <a:buNone/>
            </a:pPr>
            <a:r>
              <a:rPr lang="pl-PL" b="1" cap="all" dirty="0"/>
              <a:t>Wzór picia alkoholu w ciąży</a:t>
            </a:r>
            <a:endParaRPr lang="pl-PL" cap="all" dirty="0"/>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839700"/>
            <a:ext cx="8015123" cy="2145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42900" indent="-342900" algn="just"/>
            <a:r>
              <a:rPr lang="pl-PL" sz="1600" dirty="0"/>
              <a:t>O stopniu intensywności i rodzaju wywołanych alkoholem zaburzeń decyduje etap ciąży w momencie ekspozycji na alkohol, a także dawka i częstotliwość jego spożywania;</a:t>
            </a:r>
          </a:p>
          <a:p>
            <a:pPr marL="342900" indent="-342900" algn="just"/>
            <a:r>
              <a:rPr lang="pl-PL" sz="1600" dirty="0"/>
              <a:t>Im wyższe stężenie alkoholu w osoczu matki, tym ryzyko dla płodu jest większe;</a:t>
            </a:r>
          </a:p>
          <a:p>
            <a:pPr marL="342900" indent="-342900" algn="just"/>
            <a:r>
              <a:rPr lang="pl-PL" sz="1600" dirty="0"/>
              <a:t>Z badań i obserwacji dzieci z prenatalną ekspozycją na alkohol wynika, że nawet pojedyncza dawka alkoholu przyjęta w kluczowym momencie, może spowodować nieodwracalne uszkodzenia płodu.</a:t>
            </a:r>
          </a:p>
        </p:txBody>
      </p:sp>
      <p:pic>
        <p:nvPicPr>
          <p:cNvPr id="2" name="Picture 4">
            <a:extLst>
              <a:ext uri="{FF2B5EF4-FFF2-40B4-BE49-F238E27FC236}">
                <a16:creationId xmlns:a16="http://schemas.microsoft.com/office/drawing/2014/main" id="{9EA40AF5-78C9-4A06-80E2-FE724DCE49E0}"/>
              </a:ext>
            </a:extLst>
          </p:cNvPr>
          <p:cNvPicPr>
            <a:picLocks noChangeAspect="1"/>
          </p:cNvPicPr>
          <p:nvPr/>
        </p:nvPicPr>
        <p:blipFill>
          <a:blip r:embed="rId3">
            <a:lum/>
            <a:alphaModFix/>
          </a:blip>
          <a:srcRect/>
          <a:stretch>
            <a:fillRect/>
          </a:stretch>
        </p:blipFill>
        <p:spPr>
          <a:xfrm>
            <a:off x="663429" y="3015386"/>
            <a:ext cx="915119" cy="1545839"/>
          </a:xfrm>
          <a:prstGeom prst="rect">
            <a:avLst/>
          </a:prstGeom>
          <a:noFill/>
          <a:ln>
            <a:noFill/>
          </a:ln>
        </p:spPr>
      </p:pic>
      <p:sp>
        <p:nvSpPr>
          <p:cNvPr id="3" name="Text Box 5">
            <a:extLst>
              <a:ext uri="{FF2B5EF4-FFF2-40B4-BE49-F238E27FC236}">
                <a16:creationId xmlns:a16="http://schemas.microsoft.com/office/drawing/2014/main" id="{7A7057B0-0E9D-4091-8056-48A083F51322}"/>
              </a:ext>
            </a:extLst>
          </p:cNvPr>
          <p:cNvSpPr/>
          <p:nvPr/>
        </p:nvSpPr>
        <p:spPr>
          <a:xfrm>
            <a:off x="1578548" y="3073451"/>
            <a:ext cx="1497959" cy="11527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Szklanka</a:t>
            </a:r>
            <a:b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b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200 ml</a:t>
            </a:r>
          </a:p>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5% piwa</a:t>
            </a:r>
          </a:p>
        </p:txBody>
      </p:sp>
      <p:sp>
        <p:nvSpPr>
          <p:cNvPr id="25" name="Text Box 5">
            <a:extLst>
              <a:ext uri="{FF2B5EF4-FFF2-40B4-BE49-F238E27FC236}">
                <a16:creationId xmlns:a16="http://schemas.microsoft.com/office/drawing/2014/main" id="{05A7B01F-0F6C-4B22-8C82-13D6FF693AD3}"/>
              </a:ext>
            </a:extLst>
          </p:cNvPr>
          <p:cNvSpPr/>
          <p:nvPr/>
        </p:nvSpPr>
        <p:spPr>
          <a:xfrm>
            <a:off x="4231293" y="3073451"/>
            <a:ext cx="1497959" cy="11527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Lampka</a:t>
            </a:r>
            <a:b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b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100 ml</a:t>
            </a:r>
          </a:p>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10% wina</a:t>
            </a:r>
          </a:p>
        </p:txBody>
      </p:sp>
      <p:sp>
        <p:nvSpPr>
          <p:cNvPr id="27" name="Text Box 5">
            <a:extLst>
              <a:ext uri="{FF2B5EF4-FFF2-40B4-BE49-F238E27FC236}">
                <a16:creationId xmlns:a16="http://schemas.microsoft.com/office/drawing/2014/main" id="{97CF8810-9A4C-40D3-AD8D-89CFAF870840}"/>
              </a:ext>
            </a:extLst>
          </p:cNvPr>
          <p:cNvSpPr/>
          <p:nvPr/>
        </p:nvSpPr>
        <p:spPr>
          <a:xfrm>
            <a:off x="6982612" y="3073451"/>
            <a:ext cx="1497959" cy="11527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Kieliszek</a:t>
            </a:r>
            <a:b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b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25 ml</a:t>
            </a:r>
          </a:p>
          <a:p>
            <a:pPr marL="0" marR="0" lvl="0" indent="0" rtl="0" hangingPunct="0">
              <a:lnSpc>
                <a:spcPct val="100000"/>
              </a:lnSpc>
              <a:spcBef>
                <a:spcPts val="1800"/>
              </a:spcBef>
              <a:spcAft>
                <a:spcPts val="0"/>
              </a:spcAft>
              <a:buNone/>
              <a:tabLst/>
              <a:defRPr sz="1800"/>
            </a:pPr>
            <a:r>
              <a:rPr lang="pl-PL" sz="1800" b="0" i="0" u="none" strike="noStrike" kern="1200" spc="0" dirty="0">
                <a:ln>
                  <a:noFill/>
                </a:ln>
                <a:solidFill>
                  <a:schemeClr val="tx1">
                    <a:lumMod val="75000"/>
                  </a:schemeClr>
                </a:solidFill>
                <a:latin typeface="Lato Light" panose="020B0604020202020204" charset="-18"/>
                <a:ea typeface="Microsoft YaHei" pitchFamily="2"/>
                <a:cs typeface="Arial" pitchFamily="2"/>
              </a:rPr>
              <a:t>40% wódki</a:t>
            </a:r>
          </a:p>
        </p:txBody>
      </p:sp>
      <p:sp>
        <p:nvSpPr>
          <p:cNvPr id="12" name="pole tekstowe 12">
            <a:extLst>
              <a:ext uri="{FF2B5EF4-FFF2-40B4-BE49-F238E27FC236}">
                <a16:creationId xmlns:a16="http://schemas.microsoft.com/office/drawing/2014/main" id="{79822228-1FE5-4F7C-8F48-F7C699641BEE}"/>
              </a:ext>
            </a:extLst>
          </p:cNvPr>
          <p:cNvSpPr/>
          <p:nvPr/>
        </p:nvSpPr>
        <p:spPr>
          <a:xfrm>
            <a:off x="465448" y="4905145"/>
            <a:ext cx="8213104" cy="2383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i="0" u="none" strike="noStrike" kern="1200" spc="0" dirty="0">
                <a:ln>
                  <a:noFill/>
                </a:ln>
                <a:solidFill>
                  <a:schemeClr val="tx2">
                    <a:lumMod val="50000"/>
                  </a:schemeClr>
                </a:solidFill>
                <a:latin typeface="Arial" pitchFamily="18"/>
                <a:ea typeface="Microsoft YaHei" pitchFamily="2"/>
                <a:cs typeface="Arial" pitchFamily="2"/>
              </a:rPr>
              <a:t>Źródło: </a:t>
            </a:r>
            <a:r>
              <a:rPr lang="pl-PL" sz="1000" b="0" i="1" u="none" strike="noStrike" kern="1200" spc="0" dirty="0">
                <a:ln>
                  <a:noFill/>
                </a:ln>
                <a:solidFill>
                  <a:schemeClr val="tx2">
                    <a:lumMod val="50000"/>
                  </a:schemeClr>
                </a:solidFill>
                <a:latin typeface="Arial" pitchFamily="18"/>
                <a:ea typeface="Microsoft YaHei" pitchFamily="2"/>
                <a:cs typeface="Arial" pitchFamily="2"/>
              </a:rPr>
              <a:t>www.parpa.pl</a:t>
            </a:r>
          </a:p>
        </p:txBody>
      </p:sp>
      <p:sp>
        <p:nvSpPr>
          <p:cNvPr id="13" name="pole tekstowe 12">
            <a:extLst>
              <a:ext uri="{FF2B5EF4-FFF2-40B4-BE49-F238E27FC236}">
                <a16:creationId xmlns:a16="http://schemas.microsoft.com/office/drawing/2014/main" id="{94793BB3-7E2A-483D-AB3E-2602CCF2F03C}"/>
              </a:ext>
            </a:extLst>
          </p:cNvPr>
          <p:cNvSpPr/>
          <p:nvPr/>
        </p:nvSpPr>
        <p:spPr>
          <a:xfrm>
            <a:off x="0" y="4611565"/>
            <a:ext cx="9144000" cy="2909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3"/>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pl-PL" sz="1300" b="0" i="0" u="none" strike="noStrike" kern="1200" spc="0" dirty="0">
                <a:ln>
                  <a:noFill/>
                </a:ln>
                <a:solidFill>
                  <a:schemeClr val="tx2">
                    <a:lumMod val="10000"/>
                  </a:schemeClr>
                </a:solidFill>
                <a:latin typeface="Lato" panose="020B0604020202020204" charset="-18"/>
                <a:ea typeface="Microsoft YaHei" pitchFamily="2"/>
                <a:cs typeface="Arial" pitchFamily="2"/>
              </a:rPr>
              <a:t>= 10 gramów czystego alkoholu etylowego (porcja standardowa)</a:t>
            </a:r>
            <a:endParaRPr lang="pl-PL" sz="1300" b="0" i="1" u="none" strike="noStrike" kern="1200" spc="0" dirty="0">
              <a:ln>
                <a:noFill/>
              </a:ln>
              <a:solidFill>
                <a:schemeClr val="tx2">
                  <a:lumMod val="10000"/>
                </a:schemeClr>
              </a:solidFill>
              <a:latin typeface="Lato" panose="020B0604020202020204" charset="-18"/>
              <a:ea typeface="Microsoft YaHei" pitchFamily="2"/>
              <a:cs typeface="Arial" pitchFamily="2"/>
            </a:endParaRPr>
          </a:p>
        </p:txBody>
      </p:sp>
      <p:pic>
        <p:nvPicPr>
          <p:cNvPr id="1028" name="Picture 4">
            <a:extLst>
              <a:ext uri="{FF2B5EF4-FFF2-40B4-BE49-F238E27FC236}">
                <a16:creationId xmlns:a16="http://schemas.microsoft.com/office/drawing/2014/main" id="{CB9C8977-6DE5-4ED1-BDB2-A7E118D31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637" y="3001300"/>
            <a:ext cx="592193" cy="1559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PNG shot glass Ø - verre de vodka PNG image with transparent background PNG images transparent">
            <a:extLst>
              <a:ext uri="{FF2B5EF4-FFF2-40B4-BE49-F238E27FC236}">
                <a16:creationId xmlns:a16="http://schemas.microsoft.com/office/drawing/2014/main" id="{1BA75AE8-BD78-4076-8031-906ADFC937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3" b="99069" l="10000" r="90000">
                        <a14:foregroundMark x1="26905" y1="57742" x2="32262" y2="66705"/>
                        <a14:foregroundMark x1="32262" y1="66705" x2="37619" y2="68801"/>
                        <a14:foregroundMark x1="37143" y1="67870" x2="58571" y2="70198"/>
                        <a14:foregroundMark x1="58571" y1="70198" x2="68214" y2="70198"/>
                        <a14:foregroundMark x1="68214" y1="70198" x2="75000" y2="62747"/>
                        <a14:foregroundMark x1="75000" y1="62747" x2="74524" y2="59022"/>
                        <a14:foregroundMark x1="35000" y1="75437" x2="48571" y2="77066"/>
                        <a14:foregroundMark x1="48571" y1="77066" x2="60357" y2="76834"/>
                        <a14:foregroundMark x1="60357" y1="76834" x2="66905" y2="76950"/>
                        <a14:foregroundMark x1="38095" y1="76484" x2="60595" y2="79045"/>
                        <a14:foregroundMark x1="60595" y1="79045" x2="62619" y2="78347"/>
                        <a14:foregroundMark x1="26190" y1="90454" x2="35000" y2="95111"/>
                        <a14:foregroundMark x1="35000" y1="95111" x2="44881" y2="96275"/>
                        <a14:foregroundMark x1="44881" y1="96275" x2="65357" y2="94296"/>
                        <a14:foregroundMark x1="65357" y1="94296" x2="71905" y2="90105"/>
                        <a14:foregroundMark x1="35476" y1="97090" x2="44480" y2="97633"/>
                        <a14:foregroundMark x1="56480" y1="97717" x2="63333" y2="95576"/>
                        <a14:foregroundMark x1="59643" y1="93015" x2="37500" y2="92084"/>
                        <a14:foregroundMark x1="25714" y1="14086" x2="28690" y2="5006"/>
                        <a14:foregroundMark x1="28690" y1="5006" x2="46576" y2="2522"/>
                        <a14:foregroundMark x1="52912" y1="2454" x2="68571" y2="3376"/>
                        <a14:foregroundMark x1="68571" y1="3376" x2="74167" y2="10594"/>
                        <a14:foregroundMark x1="53694" y1="718" x2="54126" y2="681"/>
                        <a14:foregroundMark x1="41545" y1="1767" x2="43482" y2="1600"/>
                        <a14:foregroundMark x1="61889" y1="954" x2="62500" y2="1048"/>
                        <a14:foregroundMark x1="44762" y1="2561" x2="59405" y2="4075"/>
                        <a14:foregroundMark x1="31190" y1="7334" x2="41548" y2="38766"/>
                        <a14:foregroundMark x1="41548" y1="38766" x2="42738" y2="40629"/>
                        <a14:foregroundMark x1="54247" y1="97947" x2="57143" y2="97555"/>
                        <a14:foregroundMark x1="43690" y1="98836" x2="53929" y2="97672"/>
                        <a14:foregroundMark x1="41775" y1="1236" x2="42698" y2="1218"/>
                        <a14:foregroundMark x1="36817" y1="1332" x2="38357" y2="1302"/>
                        <a14:foregroundMark x1="33452" y1="1397" x2="35732" y2="1353"/>
                        <a14:backgroundMark x1="32381" y1="466" x2="32381" y2="466"/>
                        <a14:backgroundMark x1="33690" y1="466" x2="34073" y2="432"/>
                        <a14:backgroundMark x1="67500" y1="233" x2="63148" y2="152"/>
                        <a14:backgroundMark x1="61429" y1="233" x2="53690" y2="0"/>
                        <a14:backgroundMark x1="53452" y1="349" x2="45947" y2="431"/>
                        <a14:backgroundMark x1="37619" y1="99884" x2="43055" y2="99884"/>
                        <a14:backgroundMark x1="54973" y1="99812" x2="58690" y2="99767"/>
                        <a14:backgroundMark x1="58690" y1="99767" x2="60238" y2="99767"/>
                        <a14:backgroundMark x1="55357" y1="99767" x2="52820" y2="99501"/>
                        <a14:backgroundMark x1="52857" y1="99884" x2="45595" y2="99418"/>
                        <a14:backgroundMark x1="44881" y1="99767" x2="44881" y2="99767"/>
                        <a14:backgroundMark x1="44524" y1="99884" x2="44524" y2="99884"/>
                        <a14:backgroundMark x1="35357" y1="233" x2="35357" y2="233"/>
                        <a14:backgroundMark x1="37500" y1="349" x2="37500" y2="349"/>
                        <a14:backgroundMark x1="36310" y1="466" x2="37381" y2="466"/>
                        <a14:backgroundMark x1="39167" y1="116" x2="42381" y2="349"/>
                        <a14:backgroundMark x1="44167" y1="0" x2="41905" y2="0"/>
                        <a14:backgroundMark x1="45476" y1="233" x2="43929" y2="233"/>
                      </a14:backgroundRemoval>
                    </a14:imgEffect>
                  </a14:imgLayer>
                </a14:imgProps>
              </a:ext>
              <a:ext uri="{28A0092B-C50C-407E-A947-70E740481C1C}">
                <a14:useLocalDpi xmlns:a14="http://schemas.microsoft.com/office/drawing/2010/main" val="0"/>
              </a:ext>
            </a:extLst>
          </a:blip>
          <a:srcRect/>
          <a:stretch>
            <a:fillRect/>
          </a:stretch>
        </p:blipFill>
        <p:spPr bwMode="auto">
          <a:xfrm>
            <a:off x="6114290" y="3572014"/>
            <a:ext cx="967227" cy="98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250"/>
                            </p:stCondLst>
                            <p:childTnLst>
                              <p:par>
                                <p:cTn id="21" presetID="10" presetClass="entr" presetSubtype="0" fill="hold" nodeType="afterEffect">
                                  <p:stCondLst>
                                    <p:cond delay="50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par>
                          <p:cTn id="24" fill="hold">
                            <p:stCondLst>
                              <p:cond delay="4250"/>
                            </p:stCondLst>
                            <p:childTnLst>
                              <p:par>
                                <p:cTn id="25" presetID="10" presetClass="entr" presetSubtype="0" fill="hold" grpId="0"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250"/>
                            </p:stCondLst>
                            <p:childTnLst>
                              <p:par>
                                <p:cTn id="29" presetID="10" presetClass="entr" presetSubtype="0" fill="hold" nodeType="afterEffect">
                                  <p:stCondLst>
                                    <p:cond delay="50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par>
                          <p:cTn id="32" fill="hold">
                            <p:stCondLst>
                              <p:cond delay="6250"/>
                            </p:stCondLst>
                            <p:childTnLst>
                              <p:par>
                                <p:cTn id="33" presetID="10" presetClass="entr" presetSubtype="0" fill="hold" grpId="0" nodeType="afterEffect">
                                  <p:stCondLst>
                                    <p:cond delay="5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7250"/>
                            </p:stCondLst>
                            <p:childTnLst>
                              <p:par>
                                <p:cTn id="37" presetID="10"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825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7" grpId="0"/>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800" b="1" cap="all" dirty="0">
                <a:solidFill>
                  <a:schemeClr val="bg1"/>
                </a:solidFill>
              </a:rPr>
              <a:t>QUIZ</a:t>
            </a:r>
          </a:p>
        </p:txBody>
      </p:sp>
      <p:sp>
        <p:nvSpPr>
          <p:cNvPr id="13" name="Treść pytania nr. 1">
            <a:extLst>
              <a:ext uri="{FF2B5EF4-FFF2-40B4-BE49-F238E27FC236}">
                <a16:creationId xmlns:a16="http://schemas.microsoft.com/office/drawing/2014/main" id="{5CBB07C6-6C76-4210-84A9-61B9FD56E786}"/>
              </a:ext>
            </a:extLst>
          </p:cNvPr>
          <p:cNvSpPr txBox="1">
            <a:spLocks/>
          </p:cNvSpPr>
          <p:nvPr/>
        </p:nvSpPr>
        <p:spPr>
          <a:xfrm>
            <a:off x="465451" y="935329"/>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dirty="0">
                <a:solidFill>
                  <a:schemeClr val="bg1"/>
                </a:solidFill>
              </a:rPr>
              <a:t>1. Płodowy Zespół Alkoholowy (FAS) występuje u kobiet, które:</a:t>
            </a:r>
            <a:endParaRPr lang="pl-PL" sz="1400" dirty="0">
              <a:solidFill>
                <a:schemeClr val="bg1"/>
              </a:solidFill>
            </a:endParaRPr>
          </a:p>
        </p:txBody>
      </p:sp>
      <p:sp>
        <p:nvSpPr>
          <p:cNvPr id="87" name="Tekst C">
            <a:extLst>
              <a:ext uri="{FF2B5EF4-FFF2-40B4-BE49-F238E27FC236}">
                <a16:creationId xmlns:a16="http://schemas.microsoft.com/office/drawing/2014/main" id="{5AE24E20-02C5-4130-9892-2DCDC6F06242}"/>
              </a:ext>
            </a:extLst>
          </p:cNvPr>
          <p:cNvSpPr/>
          <p:nvPr/>
        </p:nvSpPr>
        <p:spPr>
          <a:xfrm>
            <a:off x="782032" y="2388742"/>
            <a:ext cx="4708646" cy="416649"/>
          </a:xfrm>
          <a:custGeom>
            <a:avLst/>
            <a:gdLst>
              <a:gd name="connsiteX0" fmla="*/ 212057 w 4708646"/>
              <a:gd name="connsiteY0" fmla="*/ 0 h 416649"/>
              <a:gd name="connsiteX1" fmla="*/ 894367 w 4708646"/>
              <a:gd name="connsiteY1" fmla="*/ 0 h 416649"/>
              <a:gd name="connsiteX2" fmla="*/ 2523898 w 4708646"/>
              <a:gd name="connsiteY2" fmla="*/ 0 h 416649"/>
              <a:gd name="connsiteX3" fmla="*/ 2873596 w 4708646"/>
              <a:gd name="connsiteY3" fmla="*/ 0 h 416649"/>
              <a:gd name="connsiteX4" fmla="*/ 2885370 w 4708646"/>
              <a:gd name="connsiteY4" fmla="*/ 0 h 416649"/>
              <a:gd name="connsiteX5" fmla="*/ 3206208 w 4708646"/>
              <a:gd name="connsiteY5" fmla="*/ 0 h 416649"/>
              <a:gd name="connsiteX6" fmla="*/ 3567680 w 4708646"/>
              <a:gd name="connsiteY6" fmla="*/ 0 h 416649"/>
              <a:gd name="connsiteX7" fmla="*/ 3814279 w 4708646"/>
              <a:gd name="connsiteY7" fmla="*/ 0 h 416649"/>
              <a:gd name="connsiteX8" fmla="*/ 4496589 w 4708646"/>
              <a:gd name="connsiteY8" fmla="*/ 0 h 416649"/>
              <a:gd name="connsiteX9" fmla="*/ 4508363 w 4708646"/>
              <a:gd name="connsiteY9" fmla="*/ 0 h 416649"/>
              <a:gd name="connsiteX10" fmla="*/ 4508363 w 4708646"/>
              <a:gd name="connsiteY10" fmla="*/ 812 h 416649"/>
              <a:gd name="connsiteX11" fmla="*/ 4542306 w 4708646"/>
              <a:gd name="connsiteY11" fmla="*/ 4234 h 416649"/>
              <a:gd name="connsiteX12" fmla="*/ 4708646 w 4708646"/>
              <a:gd name="connsiteY12" fmla="*/ 208325 h 416649"/>
              <a:gd name="connsiteX13" fmla="*/ 4542306 w 4708646"/>
              <a:gd name="connsiteY13" fmla="*/ 412417 h 416649"/>
              <a:gd name="connsiteX14" fmla="*/ 4508363 w 4708646"/>
              <a:gd name="connsiteY14" fmla="*/ 415839 h 416649"/>
              <a:gd name="connsiteX15" fmla="*/ 4508363 w 4708646"/>
              <a:gd name="connsiteY15" fmla="*/ 416648 h 416649"/>
              <a:gd name="connsiteX16" fmla="*/ 4500332 w 4708646"/>
              <a:gd name="connsiteY16" fmla="*/ 416648 h 416649"/>
              <a:gd name="connsiteX17" fmla="*/ 4500322 w 4708646"/>
              <a:gd name="connsiteY17" fmla="*/ 416649 h 416649"/>
              <a:gd name="connsiteX18" fmla="*/ 4500312 w 4708646"/>
              <a:gd name="connsiteY18" fmla="*/ 416648 h 416649"/>
              <a:gd name="connsiteX19" fmla="*/ 4496589 w 4708646"/>
              <a:gd name="connsiteY19" fmla="*/ 416648 h 416649"/>
              <a:gd name="connsiteX20" fmla="*/ 3814279 w 4708646"/>
              <a:gd name="connsiteY20" fmla="*/ 416648 h 416649"/>
              <a:gd name="connsiteX21" fmla="*/ 3567680 w 4708646"/>
              <a:gd name="connsiteY21" fmla="*/ 416648 h 416649"/>
              <a:gd name="connsiteX22" fmla="*/ 3209951 w 4708646"/>
              <a:gd name="connsiteY22" fmla="*/ 416648 h 416649"/>
              <a:gd name="connsiteX23" fmla="*/ 3209941 w 4708646"/>
              <a:gd name="connsiteY23" fmla="*/ 416649 h 416649"/>
              <a:gd name="connsiteX24" fmla="*/ 3209931 w 4708646"/>
              <a:gd name="connsiteY24" fmla="*/ 416648 h 416649"/>
              <a:gd name="connsiteX25" fmla="*/ 3206208 w 4708646"/>
              <a:gd name="connsiteY25" fmla="*/ 416648 h 416649"/>
              <a:gd name="connsiteX26" fmla="*/ 2885370 w 4708646"/>
              <a:gd name="connsiteY26" fmla="*/ 416648 h 416649"/>
              <a:gd name="connsiteX27" fmla="*/ 2881647 w 4708646"/>
              <a:gd name="connsiteY27" fmla="*/ 416648 h 416649"/>
              <a:gd name="connsiteX28" fmla="*/ 2881637 w 4708646"/>
              <a:gd name="connsiteY28" fmla="*/ 416649 h 416649"/>
              <a:gd name="connsiteX29" fmla="*/ 2881627 w 4708646"/>
              <a:gd name="connsiteY29" fmla="*/ 416648 h 416649"/>
              <a:gd name="connsiteX30" fmla="*/ 2873596 w 4708646"/>
              <a:gd name="connsiteY30" fmla="*/ 416648 h 416649"/>
              <a:gd name="connsiteX31" fmla="*/ 2523898 w 4708646"/>
              <a:gd name="connsiteY31" fmla="*/ 416648 h 416649"/>
              <a:gd name="connsiteX32" fmla="*/ 894367 w 4708646"/>
              <a:gd name="connsiteY32" fmla="*/ 416648 h 416649"/>
              <a:gd name="connsiteX33" fmla="*/ 212057 w 4708646"/>
              <a:gd name="connsiteY33" fmla="*/ 416648 h 416649"/>
              <a:gd name="connsiteX34" fmla="*/ 212057 w 4708646"/>
              <a:gd name="connsiteY34" fmla="*/ 416273 h 416649"/>
              <a:gd name="connsiteX35" fmla="*/ 208324 w 4708646"/>
              <a:gd name="connsiteY35" fmla="*/ 416649 h 416649"/>
              <a:gd name="connsiteX36" fmla="*/ 0 w 4708646"/>
              <a:gd name="connsiteY36" fmla="*/ 208325 h 416649"/>
              <a:gd name="connsiteX37" fmla="*/ 208324 w 4708646"/>
              <a:gd name="connsiteY37" fmla="*/ 1 h 416649"/>
              <a:gd name="connsiteX38" fmla="*/ 212057 w 4708646"/>
              <a:gd name="connsiteY38"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8646" h="416649">
                <a:moveTo>
                  <a:pt x="212057" y="0"/>
                </a:moveTo>
                <a:lnTo>
                  <a:pt x="894367" y="0"/>
                </a:lnTo>
                <a:lnTo>
                  <a:pt x="2523898" y="0"/>
                </a:lnTo>
                <a:lnTo>
                  <a:pt x="2873596" y="0"/>
                </a:lnTo>
                <a:lnTo>
                  <a:pt x="2885370" y="0"/>
                </a:lnTo>
                <a:lnTo>
                  <a:pt x="3206208" y="0"/>
                </a:lnTo>
                <a:lnTo>
                  <a:pt x="3567680" y="0"/>
                </a:lnTo>
                <a:lnTo>
                  <a:pt x="3814279" y="0"/>
                </a:lnTo>
                <a:lnTo>
                  <a:pt x="4496589" y="0"/>
                </a:lnTo>
                <a:lnTo>
                  <a:pt x="4508363" y="0"/>
                </a:lnTo>
                <a:lnTo>
                  <a:pt x="4508363" y="812"/>
                </a:lnTo>
                <a:lnTo>
                  <a:pt x="4542306" y="4234"/>
                </a:lnTo>
                <a:cubicBezTo>
                  <a:pt x="4637236" y="23659"/>
                  <a:pt x="4708646" y="107653"/>
                  <a:pt x="4708646" y="208325"/>
                </a:cubicBezTo>
                <a:cubicBezTo>
                  <a:pt x="4708646" y="308997"/>
                  <a:pt x="4637236" y="392991"/>
                  <a:pt x="4542306" y="412417"/>
                </a:cubicBezTo>
                <a:lnTo>
                  <a:pt x="4508363" y="415839"/>
                </a:lnTo>
                <a:lnTo>
                  <a:pt x="4508363" y="416648"/>
                </a:lnTo>
                <a:lnTo>
                  <a:pt x="4500332" y="416648"/>
                </a:lnTo>
                <a:lnTo>
                  <a:pt x="4500322" y="416649"/>
                </a:lnTo>
                <a:lnTo>
                  <a:pt x="4500312" y="416648"/>
                </a:lnTo>
                <a:lnTo>
                  <a:pt x="4496589" y="416648"/>
                </a:lnTo>
                <a:lnTo>
                  <a:pt x="3814279" y="416648"/>
                </a:lnTo>
                <a:lnTo>
                  <a:pt x="3567680" y="416648"/>
                </a:lnTo>
                <a:lnTo>
                  <a:pt x="3209951" y="416648"/>
                </a:lnTo>
                <a:lnTo>
                  <a:pt x="3209941" y="416649"/>
                </a:lnTo>
                <a:lnTo>
                  <a:pt x="3209931" y="416648"/>
                </a:lnTo>
                <a:lnTo>
                  <a:pt x="3206208" y="416648"/>
                </a:lnTo>
                <a:lnTo>
                  <a:pt x="2885370" y="416648"/>
                </a:lnTo>
                <a:lnTo>
                  <a:pt x="2881647" y="416648"/>
                </a:lnTo>
                <a:lnTo>
                  <a:pt x="2881637" y="416649"/>
                </a:lnTo>
                <a:lnTo>
                  <a:pt x="2881627" y="416648"/>
                </a:lnTo>
                <a:lnTo>
                  <a:pt x="2873596" y="416648"/>
                </a:lnTo>
                <a:lnTo>
                  <a:pt x="2523898" y="416648"/>
                </a:lnTo>
                <a:lnTo>
                  <a:pt x="894367"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zażywały środki psychoaktywne w czasie ciąży</a:t>
            </a:r>
          </a:p>
        </p:txBody>
      </p:sp>
      <p:sp>
        <p:nvSpPr>
          <p:cNvPr id="80" name="Tekst B">
            <a:extLst>
              <a:ext uri="{FF2B5EF4-FFF2-40B4-BE49-F238E27FC236}">
                <a16:creationId xmlns:a16="http://schemas.microsoft.com/office/drawing/2014/main" id="{9F3BC72A-DD6C-4598-99B8-96BA7B999AE5}"/>
              </a:ext>
            </a:extLst>
          </p:cNvPr>
          <p:cNvSpPr/>
          <p:nvPr/>
        </p:nvSpPr>
        <p:spPr>
          <a:xfrm flipH="1">
            <a:off x="782032" y="1877518"/>
            <a:ext cx="3418265" cy="416649"/>
          </a:xfrm>
          <a:custGeom>
            <a:avLst/>
            <a:gdLst>
              <a:gd name="connsiteX0" fmla="*/ 3206208 w 3418265"/>
              <a:gd name="connsiteY0" fmla="*/ 0 h 416649"/>
              <a:gd name="connsiteX1" fmla="*/ 2523898 w 3418265"/>
              <a:gd name="connsiteY1" fmla="*/ 0 h 416649"/>
              <a:gd name="connsiteX2" fmla="*/ 894367 w 3418265"/>
              <a:gd name="connsiteY2" fmla="*/ 0 h 416649"/>
              <a:gd name="connsiteX3" fmla="*/ 212057 w 3418265"/>
              <a:gd name="connsiteY3" fmla="*/ 0 h 416649"/>
              <a:gd name="connsiteX4" fmla="*/ 212057 w 3418265"/>
              <a:gd name="connsiteY4" fmla="*/ 377 h 416649"/>
              <a:gd name="connsiteX5" fmla="*/ 208324 w 3418265"/>
              <a:gd name="connsiteY5" fmla="*/ 1 h 416649"/>
              <a:gd name="connsiteX6" fmla="*/ 0 w 3418265"/>
              <a:gd name="connsiteY6" fmla="*/ 208325 h 416649"/>
              <a:gd name="connsiteX7" fmla="*/ 208324 w 3418265"/>
              <a:gd name="connsiteY7" fmla="*/ 416649 h 416649"/>
              <a:gd name="connsiteX8" fmla="*/ 212057 w 3418265"/>
              <a:gd name="connsiteY8" fmla="*/ 416273 h 416649"/>
              <a:gd name="connsiteX9" fmla="*/ 212057 w 3418265"/>
              <a:gd name="connsiteY9" fmla="*/ 416648 h 416649"/>
              <a:gd name="connsiteX10" fmla="*/ 894367 w 3418265"/>
              <a:gd name="connsiteY10" fmla="*/ 416648 h 416649"/>
              <a:gd name="connsiteX11" fmla="*/ 2523898 w 3418265"/>
              <a:gd name="connsiteY11" fmla="*/ 416648 h 416649"/>
              <a:gd name="connsiteX12" fmla="*/ 3206208 w 3418265"/>
              <a:gd name="connsiteY12" fmla="*/ 416648 h 416649"/>
              <a:gd name="connsiteX13" fmla="*/ 3206208 w 3418265"/>
              <a:gd name="connsiteY13" fmla="*/ 416273 h 416649"/>
              <a:gd name="connsiteX14" fmla="*/ 3209941 w 3418265"/>
              <a:gd name="connsiteY14" fmla="*/ 416649 h 416649"/>
              <a:gd name="connsiteX15" fmla="*/ 3418265 w 3418265"/>
              <a:gd name="connsiteY15" fmla="*/ 208325 h 416649"/>
              <a:gd name="connsiteX16" fmla="*/ 3209941 w 3418265"/>
              <a:gd name="connsiteY16" fmla="*/ 1 h 416649"/>
              <a:gd name="connsiteX17" fmla="*/ 3206208 w 3418265"/>
              <a:gd name="connsiteY17"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18265" h="416649">
                <a:moveTo>
                  <a:pt x="3206208" y="0"/>
                </a:moveTo>
                <a:lnTo>
                  <a:pt x="2523898" y="0"/>
                </a:lnTo>
                <a:lnTo>
                  <a:pt x="894367" y="0"/>
                </a:lnTo>
                <a:lnTo>
                  <a:pt x="212057" y="0"/>
                </a:lnTo>
                <a:lnTo>
                  <a:pt x="212057" y="377"/>
                </a:lnTo>
                <a:lnTo>
                  <a:pt x="208324" y="1"/>
                </a:lnTo>
                <a:cubicBezTo>
                  <a:pt x="93270" y="1"/>
                  <a:pt x="0" y="93271"/>
                  <a:pt x="0" y="208325"/>
                </a:cubicBezTo>
                <a:cubicBezTo>
                  <a:pt x="0" y="323379"/>
                  <a:pt x="93270" y="416649"/>
                  <a:pt x="208324" y="416649"/>
                </a:cubicBezTo>
                <a:lnTo>
                  <a:pt x="212057" y="416273"/>
                </a:lnTo>
                <a:lnTo>
                  <a:pt x="212057" y="416648"/>
                </a:lnTo>
                <a:lnTo>
                  <a:pt x="894367" y="416648"/>
                </a:lnTo>
                <a:lnTo>
                  <a:pt x="2523898" y="416648"/>
                </a:lnTo>
                <a:lnTo>
                  <a:pt x="3206208" y="416648"/>
                </a:lnTo>
                <a:lnTo>
                  <a:pt x="3206208" y="416273"/>
                </a:lnTo>
                <a:lnTo>
                  <a:pt x="3209941" y="416649"/>
                </a:lnTo>
                <a:cubicBezTo>
                  <a:pt x="3324995" y="416649"/>
                  <a:pt x="3418265" y="323379"/>
                  <a:pt x="3418265" y="208325"/>
                </a:cubicBezTo>
                <a:cubicBezTo>
                  <a:pt x="3418265" y="93271"/>
                  <a:pt x="3324995" y="1"/>
                  <a:pt x="3209941" y="1"/>
                </a:cubicBezTo>
                <a:lnTo>
                  <a:pt x="3206208"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paliły papierosy w czasie ciąży</a:t>
            </a:r>
          </a:p>
        </p:txBody>
      </p:sp>
      <p:sp>
        <p:nvSpPr>
          <p:cNvPr id="69" name="Tekst A">
            <a:extLst>
              <a:ext uri="{FF2B5EF4-FFF2-40B4-BE49-F238E27FC236}">
                <a16:creationId xmlns:a16="http://schemas.microsoft.com/office/drawing/2014/main" id="{2404C00B-7DD2-4791-8663-73284FF5ECD0}"/>
              </a:ext>
            </a:extLst>
          </p:cNvPr>
          <p:cNvSpPr/>
          <p:nvPr/>
        </p:nvSpPr>
        <p:spPr>
          <a:xfrm flipH="1">
            <a:off x="782032" y="1366291"/>
            <a:ext cx="3785847" cy="416649"/>
          </a:xfrm>
          <a:custGeom>
            <a:avLst/>
            <a:gdLst>
              <a:gd name="connsiteX0" fmla="*/ 3573790 w 3785847"/>
              <a:gd name="connsiteY0" fmla="*/ 0 h 416649"/>
              <a:gd name="connsiteX1" fmla="*/ 2523898 w 3785847"/>
              <a:gd name="connsiteY1" fmla="*/ 0 h 416649"/>
              <a:gd name="connsiteX2" fmla="*/ 1261949 w 3785847"/>
              <a:gd name="connsiteY2" fmla="*/ 0 h 416649"/>
              <a:gd name="connsiteX3" fmla="*/ 212057 w 3785847"/>
              <a:gd name="connsiteY3" fmla="*/ 0 h 416649"/>
              <a:gd name="connsiteX4" fmla="*/ 212057 w 3785847"/>
              <a:gd name="connsiteY4" fmla="*/ 377 h 416649"/>
              <a:gd name="connsiteX5" fmla="*/ 208324 w 3785847"/>
              <a:gd name="connsiteY5" fmla="*/ 1 h 416649"/>
              <a:gd name="connsiteX6" fmla="*/ 0 w 3785847"/>
              <a:gd name="connsiteY6" fmla="*/ 208325 h 416649"/>
              <a:gd name="connsiteX7" fmla="*/ 208324 w 3785847"/>
              <a:gd name="connsiteY7" fmla="*/ 416649 h 416649"/>
              <a:gd name="connsiteX8" fmla="*/ 212057 w 3785847"/>
              <a:gd name="connsiteY8" fmla="*/ 416273 h 416649"/>
              <a:gd name="connsiteX9" fmla="*/ 212057 w 3785847"/>
              <a:gd name="connsiteY9" fmla="*/ 416648 h 416649"/>
              <a:gd name="connsiteX10" fmla="*/ 1261949 w 3785847"/>
              <a:gd name="connsiteY10" fmla="*/ 416648 h 416649"/>
              <a:gd name="connsiteX11" fmla="*/ 2523898 w 3785847"/>
              <a:gd name="connsiteY11" fmla="*/ 416648 h 416649"/>
              <a:gd name="connsiteX12" fmla="*/ 3573790 w 3785847"/>
              <a:gd name="connsiteY12" fmla="*/ 416648 h 416649"/>
              <a:gd name="connsiteX13" fmla="*/ 3573790 w 3785847"/>
              <a:gd name="connsiteY13" fmla="*/ 416273 h 416649"/>
              <a:gd name="connsiteX14" fmla="*/ 3577523 w 3785847"/>
              <a:gd name="connsiteY14" fmla="*/ 416649 h 416649"/>
              <a:gd name="connsiteX15" fmla="*/ 3785847 w 3785847"/>
              <a:gd name="connsiteY15" fmla="*/ 208325 h 416649"/>
              <a:gd name="connsiteX16" fmla="*/ 3577523 w 3785847"/>
              <a:gd name="connsiteY16" fmla="*/ 1 h 416649"/>
              <a:gd name="connsiteX17" fmla="*/ 3573790 w 3785847"/>
              <a:gd name="connsiteY17"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47" h="416649">
                <a:moveTo>
                  <a:pt x="3573790" y="0"/>
                </a:moveTo>
                <a:lnTo>
                  <a:pt x="2523898" y="0"/>
                </a:lnTo>
                <a:lnTo>
                  <a:pt x="1261949" y="0"/>
                </a:lnTo>
                <a:lnTo>
                  <a:pt x="212057" y="0"/>
                </a:lnTo>
                <a:lnTo>
                  <a:pt x="212057" y="377"/>
                </a:lnTo>
                <a:lnTo>
                  <a:pt x="208324" y="1"/>
                </a:lnTo>
                <a:cubicBezTo>
                  <a:pt x="93270" y="1"/>
                  <a:pt x="0" y="93271"/>
                  <a:pt x="0" y="208325"/>
                </a:cubicBezTo>
                <a:cubicBezTo>
                  <a:pt x="0" y="323379"/>
                  <a:pt x="93270" y="416649"/>
                  <a:pt x="208324" y="416649"/>
                </a:cubicBezTo>
                <a:lnTo>
                  <a:pt x="212057" y="416273"/>
                </a:lnTo>
                <a:lnTo>
                  <a:pt x="212057" y="416648"/>
                </a:lnTo>
                <a:lnTo>
                  <a:pt x="1261949" y="416648"/>
                </a:lnTo>
                <a:lnTo>
                  <a:pt x="2523898" y="416648"/>
                </a:lnTo>
                <a:lnTo>
                  <a:pt x="3573790" y="416648"/>
                </a:lnTo>
                <a:lnTo>
                  <a:pt x="3573790" y="416273"/>
                </a:lnTo>
                <a:lnTo>
                  <a:pt x="3577523" y="416649"/>
                </a:lnTo>
                <a:cubicBezTo>
                  <a:pt x="3692577" y="416649"/>
                  <a:pt x="3785847" y="323379"/>
                  <a:pt x="3785847" y="208325"/>
                </a:cubicBezTo>
                <a:cubicBezTo>
                  <a:pt x="3785847" y="93271"/>
                  <a:pt x="3692577" y="1"/>
                  <a:pt x="3577523" y="1"/>
                </a:cubicBezTo>
                <a:lnTo>
                  <a:pt x="3573790"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nadużywały alkoholu w czasie ciąży</a:t>
            </a:r>
          </a:p>
        </p:txBody>
      </p:sp>
      <p:sp>
        <p:nvSpPr>
          <p:cNvPr id="29" name="Odpowiedź C">
            <a:extLst>
              <a:ext uri="{FF2B5EF4-FFF2-40B4-BE49-F238E27FC236}">
                <a16:creationId xmlns:a16="http://schemas.microsoft.com/office/drawing/2014/main" id="{A42F2713-395B-4B8A-A8FB-88A703C8F9A0}"/>
              </a:ext>
            </a:extLst>
          </p:cNvPr>
          <p:cNvSpPr/>
          <p:nvPr/>
        </p:nvSpPr>
        <p:spPr>
          <a:xfrm>
            <a:off x="767713" y="2374430"/>
            <a:ext cx="445288" cy="44528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C</a:t>
            </a:r>
          </a:p>
        </p:txBody>
      </p:sp>
      <p:sp>
        <p:nvSpPr>
          <p:cNvPr id="27" name="Odpowiedź B">
            <a:extLst>
              <a:ext uri="{FF2B5EF4-FFF2-40B4-BE49-F238E27FC236}">
                <a16:creationId xmlns:a16="http://schemas.microsoft.com/office/drawing/2014/main" id="{8C3135EC-7674-4339-974E-C4DA74890E1F}"/>
              </a:ext>
            </a:extLst>
          </p:cNvPr>
          <p:cNvSpPr/>
          <p:nvPr/>
        </p:nvSpPr>
        <p:spPr>
          <a:xfrm>
            <a:off x="767718" y="186320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B</a:t>
            </a:r>
          </a:p>
        </p:txBody>
      </p:sp>
      <p:sp>
        <p:nvSpPr>
          <p:cNvPr id="5" name="Odpowiedź A">
            <a:extLst>
              <a:ext uri="{FF2B5EF4-FFF2-40B4-BE49-F238E27FC236}">
                <a16:creationId xmlns:a16="http://schemas.microsoft.com/office/drawing/2014/main" id="{F856CAAA-6BD1-4DFF-87EC-78C18D213F29}"/>
              </a:ext>
            </a:extLst>
          </p:cNvPr>
          <p:cNvSpPr/>
          <p:nvPr/>
        </p:nvSpPr>
        <p:spPr>
          <a:xfrm>
            <a:off x="767715" y="135197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A</a:t>
            </a:r>
          </a:p>
        </p:txBody>
      </p:sp>
      <p:sp>
        <p:nvSpPr>
          <p:cNvPr id="89" name="Przesłona C">
            <a:extLst>
              <a:ext uri="{FF2B5EF4-FFF2-40B4-BE49-F238E27FC236}">
                <a16:creationId xmlns:a16="http://schemas.microsoft.com/office/drawing/2014/main" id="{E93E446F-80CA-414F-A2C0-9DAD01807587}"/>
              </a:ext>
            </a:extLst>
          </p:cNvPr>
          <p:cNvSpPr/>
          <p:nvPr/>
        </p:nvSpPr>
        <p:spPr>
          <a:xfrm>
            <a:off x="767712" y="2374421"/>
            <a:ext cx="4722965" cy="44528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zesłona B">
            <a:extLst>
              <a:ext uri="{FF2B5EF4-FFF2-40B4-BE49-F238E27FC236}">
                <a16:creationId xmlns:a16="http://schemas.microsoft.com/office/drawing/2014/main" id="{7901F1DC-EC2D-4C53-91EE-E404DFCAF5CD}"/>
              </a:ext>
            </a:extLst>
          </p:cNvPr>
          <p:cNvSpPr/>
          <p:nvPr/>
        </p:nvSpPr>
        <p:spPr>
          <a:xfrm>
            <a:off x="767713" y="1863194"/>
            <a:ext cx="3432584"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zesłona A">
            <a:extLst>
              <a:ext uri="{FF2B5EF4-FFF2-40B4-BE49-F238E27FC236}">
                <a16:creationId xmlns:a16="http://schemas.microsoft.com/office/drawing/2014/main" id="{877189F7-5451-4110-AAA0-E0306C03858C}"/>
              </a:ext>
            </a:extLst>
          </p:cNvPr>
          <p:cNvSpPr/>
          <p:nvPr/>
        </p:nvSpPr>
        <p:spPr>
          <a:xfrm>
            <a:off x="767712" y="1351968"/>
            <a:ext cx="3800167"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Treść pytania nr. 2">
            <a:extLst>
              <a:ext uri="{FF2B5EF4-FFF2-40B4-BE49-F238E27FC236}">
                <a16:creationId xmlns:a16="http://schemas.microsoft.com/office/drawing/2014/main" id="{9DB0AA98-AA2B-48C9-8F44-FF6C8F312F0D}"/>
              </a:ext>
            </a:extLst>
          </p:cNvPr>
          <p:cNvSpPr txBox="1">
            <a:spLocks/>
          </p:cNvSpPr>
          <p:nvPr/>
        </p:nvSpPr>
        <p:spPr>
          <a:xfrm>
            <a:off x="465451" y="2956169"/>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spc="-10" dirty="0">
                <a:solidFill>
                  <a:schemeClr val="bg1"/>
                </a:solidFill>
              </a:rPr>
              <a:t>2. Jeśli kobieta w ciąży wypije określoną dawkę alkoholu, jakie będzie stężenie alkoholu we krwi jej i płodu?</a:t>
            </a:r>
          </a:p>
        </p:txBody>
      </p:sp>
      <p:sp>
        <p:nvSpPr>
          <p:cNvPr id="106" name="Tekst C">
            <a:extLst>
              <a:ext uri="{FF2B5EF4-FFF2-40B4-BE49-F238E27FC236}">
                <a16:creationId xmlns:a16="http://schemas.microsoft.com/office/drawing/2014/main" id="{DC06B528-F8D4-45DC-B7F0-B8CEF1B5A2D4}"/>
              </a:ext>
            </a:extLst>
          </p:cNvPr>
          <p:cNvSpPr/>
          <p:nvPr/>
        </p:nvSpPr>
        <p:spPr>
          <a:xfrm>
            <a:off x="782032" y="4409582"/>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takie samo</a:t>
            </a:r>
          </a:p>
        </p:txBody>
      </p:sp>
      <p:sp>
        <p:nvSpPr>
          <p:cNvPr id="102" name="Tekst B">
            <a:extLst>
              <a:ext uri="{FF2B5EF4-FFF2-40B4-BE49-F238E27FC236}">
                <a16:creationId xmlns:a16="http://schemas.microsoft.com/office/drawing/2014/main" id="{49671314-520B-4630-91AE-152B617C6B4A}"/>
              </a:ext>
            </a:extLst>
          </p:cNvPr>
          <p:cNvSpPr/>
          <p:nvPr/>
        </p:nvSpPr>
        <p:spPr>
          <a:xfrm>
            <a:off x="782032" y="3899825"/>
            <a:ext cx="2335315" cy="416649"/>
          </a:xfrm>
          <a:custGeom>
            <a:avLst/>
            <a:gdLst>
              <a:gd name="connsiteX0" fmla="*/ 200283 w 2335315"/>
              <a:gd name="connsiteY0" fmla="*/ 0 h 416649"/>
              <a:gd name="connsiteX1" fmla="*/ 212057 w 2335315"/>
              <a:gd name="connsiteY1" fmla="*/ 0 h 416649"/>
              <a:gd name="connsiteX2" fmla="*/ 500265 w 2335315"/>
              <a:gd name="connsiteY2" fmla="*/ 0 h 416649"/>
              <a:gd name="connsiteX3" fmla="*/ 512039 w 2335315"/>
              <a:gd name="connsiteY3" fmla="*/ 0 h 416649"/>
              <a:gd name="connsiteX4" fmla="*/ 894367 w 2335315"/>
              <a:gd name="connsiteY4" fmla="*/ 0 h 416649"/>
              <a:gd name="connsiteX5" fmla="*/ 1140966 w 2335315"/>
              <a:gd name="connsiteY5" fmla="*/ 0 h 416649"/>
              <a:gd name="connsiteX6" fmla="*/ 1194349 w 2335315"/>
              <a:gd name="connsiteY6" fmla="*/ 0 h 416649"/>
              <a:gd name="connsiteX7" fmla="*/ 1440948 w 2335315"/>
              <a:gd name="connsiteY7" fmla="*/ 0 h 416649"/>
              <a:gd name="connsiteX8" fmla="*/ 1823276 w 2335315"/>
              <a:gd name="connsiteY8" fmla="*/ 0 h 416649"/>
              <a:gd name="connsiteX9" fmla="*/ 1835050 w 2335315"/>
              <a:gd name="connsiteY9" fmla="*/ 0 h 416649"/>
              <a:gd name="connsiteX10" fmla="*/ 2123258 w 2335315"/>
              <a:gd name="connsiteY10" fmla="*/ 0 h 416649"/>
              <a:gd name="connsiteX11" fmla="*/ 2135032 w 2335315"/>
              <a:gd name="connsiteY11" fmla="*/ 0 h 416649"/>
              <a:gd name="connsiteX12" fmla="*/ 2135032 w 2335315"/>
              <a:gd name="connsiteY12" fmla="*/ 812 h 416649"/>
              <a:gd name="connsiteX13" fmla="*/ 2168975 w 2335315"/>
              <a:gd name="connsiteY13" fmla="*/ 4234 h 416649"/>
              <a:gd name="connsiteX14" fmla="*/ 2335315 w 2335315"/>
              <a:gd name="connsiteY14" fmla="*/ 208325 h 416649"/>
              <a:gd name="connsiteX15" fmla="*/ 2168975 w 2335315"/>
              <a:gd name="connsiteY15" fmla="*/ 412417 h 416649"/>
              <a:gd name="connsiteX16" fmla="*/ 2135032 w 2335315"/>
              <a:gd name="connsiteY16" fmla="*/ 415839 h 416649"/>
              <a:gd name="connsiteX17" fmla="*/ 2135032 w 2335315"/>
              <a:gd name="connsiteY17" fmla="*/ 416648 h 416649"/>
              <a:gd name="connsiteX18" fmla="*/ 2127001 w 2335315"/>
              <a:gd name="connsiteY18" fmla="*/ 416648 h 416649"/>
              <a:gd name="connsiteX19" fmla="*/ 2126991 w 2335315"/>
              <a:gd name="connsiteY19" fmla="*/ 416649 h 416649"/>
              <a:gd name="connsiteX20" fmla="*/ 2126981 w 2335315"/>
              <a:gd name="connsiteY20" fmla="*/ 416648 h 416649"/>
              <a:gd name="connsiteX21" fmla="*/ 2123258 w 2335315"/>
              <a:gd name="connsiteY21" fmla="*/ 416648 h 416649"/>
              <a:gd name="connsiteX22" fmla="*/ 1835050 w 2335315"/>
              <a:gd name="connsiteY22" fmla="*/ 416648 h 416649"/>
              <a:gd name="connsiteX23" fmla="*/ 1827019 w 2335315"/>
              <a:gd name="connsiteY23" fmla="*/ 416648 h 416649"/>
              <a:gd name="connsiteX24" fmla="*/ 1827009 w 2335315"/>
              <a:gd name="connsiteY24" fmla="*/ 416649 h 416649"/>
              <a:gd name="connsiteX25" fmla="*/ 1826999 w 2335315"/>
              <a:gd name="connsiteY25" fmla="*/ 416648 h 416649"/>
              <a:gd name="connsiteX26" fmla="*/ 1823276 w 2335315"/>
              <a:gd name="connsiteY26" fmla="*/ 416648 h 416649"/>
              <a:gd name="connsiteX27" fmla="*/ 1440948 w 2335315"/>
              <a:gd name="connsiteY27" fmla="*/ 416648 h 416649"/>
              <a:gd name="connsiteX28" fmla="*/ 1194349 w 2335315"/>
              <a:gd name="connsiteY28" fmla="*/ 416648 h 416649"/>
              <a:gd name="connsiteX29" fmla="*/ 1140966 w 2335315"/>
              <a:gd name="connsiteY29" fmla="*/ 416648 h 416649"/>
              <a:gd name="connsiteX30" fmla="*/ 894367 w 2335315"/>
              <a:gd name="connsiteY30" fmla="*/ 416648 h 416649"/>
              <a:gd name="connsiteX31" fmla="*/ 512039 w 2335315"/>
              <a:gd name="connsiteY31" fmla="*/ 416648 h 416649"/>
              <a:gd name="connsiteX32" fmla="*/ 508316 w 2335315"/>
              <a:gd name="connsiteY32" fmla="*/ 416648 h 416649"/>
              <a:gd name="connsiteX33" fmla="*/ 508306 w 2335315"/>
              <a:gd name="connsiteY33" fmla="*/ 416649 h 416649"/>
              <a:gd name="connsiteX34" fmla="*/ 508296 w 2335315"/>
              <a:gd name="connsiteY34" fmla="*/ 416648 h 416649"/>
              <a:gd name="connsiteX35" fmla="*/ 500265 w 2335315"/>
              <a:gd name="connsiteY35" fmla="*/ 416648 h 416649"/>
              <a:gd name="connsiteX36" fmla="*/ 212057 w 2335315"/>
              <a:gd name="connsiteY36" fmla="*/ 416648 h 416649"/>
              <a:gd name="connsiteX37" fmla="*/ 208334 w 2335315"/>
              <a:gd name="connsiteY37" fmla="*/ 416648 h 416649"/>
              <a:gd name="connsiteX38" fmla="*/ 208324 w 2335315"/>
              <a:gd name="connsiteY38" fmla="*/ 416649 h 416649"/>
              <a:gd name="connsiteX39" fmla="*/ 208314 w 2335315"/>
              <a:gd name="connsiteY39" fmla="*/ 416648 h 416649"/>
              <a:gd name="connsiteX40" fmla="*/ 200283 w 2335315"/>
              <a:gd name="connsiteY40" fmla="*/ 416648 h 416649"/>
              <a:gd name="connsiteX41" fmla="*/ 200283 w 2335315"/>
              <a:gd name="connsiteY41" fmla="*/ 415839 h 416649"/>
              <a:gd name="connsiteX42" fmla="*/ 166340 w 2335315"/>
              <a:gd name="connsiteY42" fmla="*/ 412417 h 416649"/>
              <a:gd name="connsiteX43" fmla="*/ 0 w 2335315"/>
              <a:gd name="connsiteY43" fmla="*/ 208325 h 416649"/>
              <a:gd name="connsiteX44" fmla="*/ 166340 w 2335315"/>
              <a:gd name="connsiteY44" fmla="*/ 4234 h 416649"/>
              <a:gd name="connsiteX45" fmla="*/ 200283 w 2335315"/>
              <a:gd name="connsiteY45"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35315" h="416649">
                <a:moveTo>
                  <a:pt x="200283" y="0"/>
                </a:moveTo>
                <a:lnTo>
                  <a:pt x="212057" y="0"/>
                </a:lnTo>
                <a:lnTo>
                  <a:pt x="500265" y="0"/>
                </a:lnTo>
                <a:lnTo>
                  <a:pt x="512039" y="0"/>
                </a:lnTo>
                <a:lnTo>
                  <a:pt x="894367" y="0"/>
                </a:lnTo>
                <a:lnTo>
                  <a:pt x="1140966" y="0"/>
                </a:lnTo>
                <a:lnTo>
                  <a:pt x="1194349" y="0"/>
                </a:lnTo>
                <a:lnTo>
                  <a:pt x="1440948" y="0"/>
                </a:lnTo>
                <a:lnTo>
                  <a:pt x="1823276" y="0"/>
                </a:lnTo>
                <a:lnTo>
                  <a:pt x="1835050" y="0"/>
                </a:lnTo>
                <a:lnTo>
                  <a:pt x="2123258" y="0"/>
                </a:lnTo>
                <a:lnTo>
                  <a:pt x="2135032" y="0"/>
                </a:lnTo>
                <a:lnTo>
                  <a:pt x="2135032" y="812"/>
                </a:lnTo>
                <a:lnTo>
                  <a:pt x="2168975" y="4234"/>
                </a:lnTo>
                <a:cubicBezTo>
                  <a:pt x="2263905" y="23659"/>
                  <a:pt x="2335315" y="107653"/>
                  <a:pt x="2335315" y="208325"/>
                </a:cubicBezTo>
                <a:cubicBezTo>
                  <a:pt x="2335315" y="308997"/>
                  <a:pt x="2263905" y="392991"/>
                  <a:pt x="2168975" y="412417"/>
                </a:cubicBezTo>
                <a:lnTo>
                  <a:pt x="2135032" y="415839"/>
                </a:lnTo>
                <a:lnTo>
                  <a:pt x="2135032" y="416648"/>
                </a:lnTo>
                <a:lnTo>
                  <a:pt x="2127001" y="416648"/>
                </a:lnTo>
                <a:lnTo>
                  <a:pt x="2126991" y="416649"/>
                </a:lnTo>
                <a:lnTo>
                  <a:pt x="2126981" y="416648"/>
                </a:lnTo>
                <a:lnTo>
                  <a:pt x="2123258" y="416648"/>
                </a:lnTo>
                <a:lnTo>
                  <a:pt x="1835050" y="416648"/>
                </a:lnTo>
                <a:lnTo>
                  <a:pt x="1827019" y="416648"/>
                </a:lnTo>
                <a:lnTo>
                  <a:pt x="1827009" y="416649"/>
                </a:lnTo>
                <a:lnTo>
                  <a:pt x="1826999" y="416648"/>
                </a:lnTo>
                <a:lnTo>
                  <a:pt x="1823276" y="416648"/>
                </a:lnTo>
                <a:lnTo>
                  <a:pt x="1440948" y="416648"/>
                </a:lnTo>
                <a:lnTo>
                  <a:pt x="1194349" y="416648"/>
                </a:lnTo>
                <a:lnTo>
                  <a:pt x="1140966" y="416648"/>
                </a:lnTo>
                <a:lnTo>
                  <a:pt x="894367" y="416648"/>
                </a:lnTo>
                <a:lnTo>
                  <a:pt x="512039" y="416648"/>
                </a:lnTo>
                <a:lnTo>
                  <a:pt x="508316" y="416648"/>
                </a:lnTo>
                <a:lnTo>
                  <a:pt x="508306" y="416649"/>
                </a:lnTo>
                <a:lnTo>
                  <a:pt x="508296" y="416648"/>
                </a:lnTo>
                <a:lnTo>
                  <a:pt x="500265"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wyższe u płodu</a:t>
            </a:r>
          </a:p>
        </p:txBody>
      </p:sp>
      <p:sp>
        <p:nvSpPr>
          <p:cNvPr id="88" name="Tekst A">
            <a:extLst>
              <a:ext uri="{FF2B5EF4-FFF2-40B4-BE49-F238E27FC236}">
                <a16:creationId xmlns:a16="http://schemas.microsoft.com/office/drawing/2014/main" id="{86FFF580-1BA3-45FF-A3D8-FAAAAE125EB7}"/>
              </a:ext>
            </a:extLst>
          </p:cNvPr>
          <p:cNvSpPr/>
          <p:nvPr/>
        </p:nvSpPr>
        <p:spPr>
          <a:xfrm>
            <a:off x="782032" y="3387115"/>
            <a:ext cx="5951508" cy="416650"/>
          </a:xfrm>
          <a:custGeom>
            <a:avLst/>
            <a:gdLst>
              <a:gd name="connsiteX0" fmla="*/ 4116458 w 5951508"/>
              <a:gd name="connsiteY0" fmla="*/ 0 h 416650"/>
              <a:gd name="connsiteX1" fmla="*/ 4128232 w 5951508"/>
              <a:gd name="connsiteY1" fmla="*/ 0 h 416650"/>
              <a:gd name="connsiteX2" fmla="*/ 4810542 w 5951508"/>
              <a:gd name="connsiteY2" fmla="*/ 0 h 416650"/>
              <a:gd name="connsiteX3" fmla="*/ 5057141 w 5951508"/>
              <a:gd name="connsiteY3" fmla="*/ 0 h 416650"/>
              <a:gd name="connsiteX4" fmla="*/ 5739451 w 5951508"/>
              <a:gd name="connsiteY4" fmla="*/ 0 h 416650"/>
              <a:gd name="connsiteX5" fmla="*/ 5751225 w 5951508"/>
              <a:gd name="connsiteY5" fmla="*/ 0 h 416650"/>
              <a:gd name="connsiteX6" fmla="*/ 5751225 w 5951508"/>
              <a:gd name="connsiteY6" fmla="*/ 812 h 416650"/>
              <a:gd name="connsiteX7" fmla="*/ 5785168 w 5951508"/>
              <a:gd name="connsiteY7" fmla="*/ 4234 h 416650"/>
              <a:gd name="connsiteX8" fmla="*/ 5951508 w 5951508"/>
              <a:gd name="connsiteY8" fmla="*/ 208325 h 416650"/>
              <a:gd name="connsiteX9" fmla="*/ 5785168 w 5951508"/>
              <a:gd name="connsiteY9" fmla="*/ 412417 h 416650"/>
              <a:gd name="connsiteX10" fmla="*/ 5751225 w 5951508"/>
              <a:gd name="connsiteY10" fmla="*/ 415839 h 416650"/>
              <a:gd name="connsiteX11" fmla="*/ 5751225 w 5951508"/>
              <a:gd name="connsiteY11" fmla="*/ 416648 h 416650"/>
              <a:gd name="connsiteX12" fmla="*/ 5743194 w 5951508"/>
              <a:gd name="connsiteY12" fmla="*/ 416648 h 416650"/>
              <a:gd name="connsiteX13" fmla="*/ 5743184 w 5951508"/>
              <a:gd name="connsiteY13" fmla="*/ 416649 h 416650"/>
              <a:gd name="connsiteX14" fmla="*/ 5743174 w 5951508"/>
              <a:gd name="connsiteY14" fmla="*/ 416648 h 416650"/>
              <a:gd name="connsiteX15" fmla="*/ 5739451 w 5951508"/>
              <a:gd name="connsiteY15" fmla="*/ 416648 h 416650"/>
              <a:gd name="connsiteX16" fmla="*/ 5470466 w 5951508"/>
              <a:gd name="connsiteY16" fmla="*/ 416648 h 416650"/>
              <a:gd name="connsiteX17" fmla="*/ 5470446 w 5951508"/>
              <a:gd name="connsiteY17" fmla="*/ 416650 h 416650"/>
              <a:gd name="connsiteX18" fmla="*/ 5470426 w 5951508"/>
              <a:gd name="connsiteY18" fmla="*/ 416648 h 416650"/>
              <a:gd name="connsiteX19" fmla="*/ 5466713 w 5951508"/>
              <a:gd name="connsiteY19" fmla="*/ 416648 h 416650"/>
              <a:gd name="connsiteX20" fmla="*/ 5466713 w 5951508"/>
              <a:gd name="connsiteY20" fmla="*/ 416649 h 416650"/>
              <a:gd name="connsiteX21" fmla="*/ 4124499 w 5951508"/>
              <a:gd name="connsiteY21" fmla="*/ 416649 h 416650"/>
              <a:gd name="connsiteX22" fmla="*/ 3391073 w 5951508"/>
              <a:gd name="connsiteY22" fmla="*/ 416649 h 416650"/>
              <a:gd name="connsiteX23" fmla="*/ 3154872 w 5951508"/>
              <a:gd name="connsiteY23" fmla="*/ 416649 h 416650"/>
              <a:gd name="connsiteX24" fmla="*/ 2523898 w 5951508"/>
              <a:gd name="connsiteY24" fmla="*/ 416649 h 416650"/>
              <a:gd name="connsiteX25" fmla="*/ 2287697 w 5951508"/>
              <a:gd name="connsiteY25" fmla="*/ 416649 h 416650"/>
              <a:gd name="connsiteX26" fmla="*/ 212057 w 5951508"/>
              <a:gd name="connsiteY26" fmla="*/ 416649 h 416650"/>
              <a:gd name="connsiteX27" fmla="*/ 212057 w 5951508"/>
              <a:gd name="connsiteY27" fmla="*/ 416274 h 416650"/>
              <a:gd name="connsiteX28" fmla="*/ 208324 w 5951508"/>
              <a:gd name="connsiteY28" fmla="*/ 416650 h 416650"/>
              <a:gd name="connsiteX29" fmla="*/ 0 w 5951508"/>
              <a:gd name="connsiteY29" fmla="*/ 208326 h 416650"/>
              <a:gd name="connsiteX30" fmla="*/ 208324 w 5951508"/>
              <a:gd name="connsiteY30" fmla="*/ 2 h 416650"/>
              <a:gd name="connsiteX31" fmla="*/ 212057 w 5951508"/>
              <a:gd name="connsiteY31" fmla="*/ 378 h 416650"/>
              <a:gd name="connsiteX32" fmla="*/ 212057 w 5951508"/>
              <a:gd name="connsiteY32" fmla="*/ 1 h 416650"/>
              <a:gd name="connsiteX33" fmla="*/ 2287697 w 5951508"/>
              <a:gd name="connsiteY33" fmla="*/ 1 h 416650"/>
              <a:gd name="connsiteX34" fmla="*/ 2523898 w 5951508"/>
              <a:gd name="connsiteY34" fmla="*/ 1 h 416650"/>
              <a:gd name="connsiteX35" fmla="*/ 3154872 w 5951508"/>
              <a:gd name="connsiteY35" fmla="*/ 1 h 416650"/>
              <a:gd name="connsiteX36" fmla="*/ 3391073 w 5951508"/>
              <a:gd name="connsiteY36" fmla="*/ 1 h 416650"/>
              <a:gd name="connsiteX37" fmla="*/ 4116458 w 5951508"/>
              <a:gd name="connsiteY37" fmla="*/ 1 h 4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951508" h="416650">
                <a:moveTo>
                  <a:pt x="4116458" y="0"/>
                </a:moveTo>
                <a:lnTo>
                  <a:pt x="4128232" y="0"/>
                </a:lnTo>
                <a:lnTo>
                  <a:pt x="4810542" y="0"/>
                </a:lnTo>
                <a:lnTo>
                  <a:pt x="5057141" y="0"/>
                </a:lnTo>
                <a:lnTo>
                  <a:pt x="5739451" y="0"/>
                </a:lnTo>
                <a:lnTo>
                  <a:pt x="5751225" y="0"/>
                </a:lnTo>
                <a:lnTo>
                  <a:pt x="5751225" y="812"/>
                </a:lnTo>
                <a:lnTo>
                  <a:pt x="5785168" y="4234"/>
                </a:lnTo>
                <a:cubicBezTo>
                  <a:pt x="5880098" y="23659"/>
                  <a:pt x="5951508" y="107653"/>
                  <a:pt x="5951508" y="208325"/>
                </a:cubicBezTo>
                <a:cubicBezTo>
                  <a:pt x="5951508" y="308997"/>
                  <a:pt x="5880098" y="392991"/>
                  <a:pt x="5785168" y="412417"/>
                </a:cubicBezTo>
                <a:lnTo>
                  <a:pt x="5751225" y="415839"/>
                </a:lnTo>
                <a:lnTo>
                  <a:pt x="5751225" y="416648"/>
                </a:lnTo>
                <a:lnTo>
                  <a:pt x="5743194" y="416648"/>
                </a:lnTo>
                <a:lnTo>
                  <a:pt x="5743184" y="416649"/>
                </a:lnTo>
                <a:lnTo>
                  <a:pt x="5743174" y="416648"/>
                </a:lnTo>
                <a:lnTo>
                  <a:pt x="5739451" y="416648"/>
                </a:lnTo>
                <a:lnTo>
                  <a:pt x="5470466" y="416648"/>
                </a:lnTo>
                <a:lnTo>
                  <a:pt x="5470446" y="416650"/>
                </a:lnTo>
                <a:lnTo>
                  <a:pt x="5470426" y="416648"/>
                </a:lnTo>
                <a:lnTo>
                  <a:pt x="5466713" y="416648"/>
                </a:lnTo>
                <a:lnTo>
                  <a:pt x="5466713" y="416649"/>
                </a:lnTo>
                <a:lnTo>
                  <a:pt x="4124499" y="416649"/>
                </a:lnTo>
                <a:lnTo>
                  <a:pt x="3391073" y="416649"/>
                </a:lnTo>
                <a:lnTo>
                  <a:pt x="3154872" y="416649"/>
                </a:lnTo>
                <a:lnTo>
                  <a:pt x="2523898" y="416649"/>
                </a:lnTo>
                <a:lnTo>
                  <a:pt x="2287697" y="416649"/>
                </a:lnTo>
                <a:lnTo>
                  <a:pt x="212057" y="416649"/>
                </a:lnTo>
                <a:lnTo>
                  <a:pt x="212057" y="416274"/>
                </a:lnTo>
                <a:lnTo>
                  <a:pt x="208324" y="416650"/>
                </a:lnTo>
                <a:cubicBezTo>
                  <a:pt x="93270" y="416650"/>
                  <a:pt x="0" y="323380"/>
                  <a:pt x="0" y="208326"/>
                </a:cubicBezTo>
                <a:cubicBezTo>
                  <a:pt x="0" y="93272"/>
                  <a:pt x="93270" y="2"/>
                  <a:pt x="208324" y="2"/>
                </a:cubicBezTo>
                <a:lnTo>
                  <a:pt x="212057" y="378"/>
                </a:lnTo>
                <a:lnTo>
                  <a:pt x="212057" y="1"/>
                </a:lnTo>
                <a:lnTo>
                  <a:pt x="2287697" y="1"/>
                </a:lnTo>
                <a:lnTo>
                  <a:pt x="2523898" y="1"/>
                </a:lnTo>
                <a:lnTo>
                  <a:pt x="3154872" y="1"/>
                </a:lnTo>
                <a:lnTo>
                  <a:pt x="3391073" y="1"/>
                </a:lnTo>
                <a:lnTo>
                  <a:pt x="411645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wyższe u kobiety, ponieważ płód jest chroniony przez łożysko</a:t>
            </a:r>
          </a:p>
        </p:txBody>
      </p:sp>
      <p:sp>
        <p:nvSpPr>
          <p:cNvPr id="95" name="Odpowiedź C">
            <a:extLst>
              <a:ext uri="{FF2B5EF4-FFF2-40B4-BE49-F238E27FC236}">
                <a16:creationId xmlns:a16="http://schemas.microsoft.com/office/drawing/2014/main" id="{FE858587-DBFD-414D-B5FB-7D645FA60A13}"/>
              </a:ext>
            </a:extLst>
          </p:cNvPr>
          <p:cNvSpPr/>
          <p:nvPr/>
        </p:nvSpPr>
        <p:spPr>
          <a:xfrm>
            <a:off x="767713" y="4395270"/>
            <a:ext cx="445288" cy="44528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C</a:t>
            </a:r>
          </a:p>
        </p:txBody>
      </p:sp>
      <p:sp>
        <p:nvSpPr>
          <p:cNvPr id="96" name="Odpowiedź B">
            <a:extLst>
              <a:ext uri="{FF2B5EF4-FFF2-40B4-BE49-F238E27FC236}">
                <a16:creationId xmlns:a16="http://schemas.microsoft.com/office/drawing/2014/main" id="{928A3B02-984E-4D7D-B545-976DD58B52CD}"/>
              </a:ext>
            </a:extLst>
          </p:cNvPr>
          <p:cNvSpPr/>
          <p:nvPr/>
        </p:nvSpPr>
        <p:spPr>
          <a:xfrm>
            <a:off x="767718" y="388404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B</a:t>
            </a:r>
          </a:p>
        </p:txBody>
      </p:sp>
      <p:sp>
        <p:nvSpPr>
          <p:cNvPr id="97" name="Odpowiedź A">
            <a:extLst>
              <a:ext uri="{FF2B5EF4-FFF2-40B4-BE49-F238E27FC236}">
                <a16:creationId xmlns:a16="http://schemas.microsoft.com/office/drawing/2014/main" id="{0DB8258B-3039-4731-ADFB-6DBAE1F3744F}"/>
              </a:ext>
            </a:extLst>
          </p:cNvPr>
          <p:cNvSpPr/>
          <p:nvPr/>
        </p:nvSpPr>
        <p:spPr>
          <a:xfrm>
            <a:off x="767715" y="337281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dirty="0">
                <a:solidFill>
                  <a:schemeClr val="tx2">
                    <a:lumMod val="10000"/>
                  </a:schemeClr>
                </a:solidFill>
                <a:latin typeface="Lato" panose="020B0604020202020204" charset="-18"/>
              </a:rPr>
              <a:t>A</a:t>
            </a:r>
          </a:p>
        </p:txBody>
      </p:sp>
      <p:sp>
        <p:nvSpPr>
          <p:cNvPr id="98" name="Przesłona C">
            <a:extLst>
              <a:ext uri="{FF2B5EF4-FFF2-40B4-BE49-F238E27FC236}">
                <a16:creationId xmlns:a16="http://schemas.microsoft.com/office/drawing/2014/main" id="{DE525E6B-819C-4B71-94F1-F33E99DBD319}"/>
              </a:ext>
            </a:extLst>
          </p:cNvPr>
          <p:cNvSpPr/>
          <p:nvPr/>
        </p:nvSpPr>
        <p:spPr>
          <a:xfrm>
            <a:off x="767712" y="4395261"/>
            <a:ext cx="4722965" cy="44528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Przesłona B">
            <a:extLst>
              <a:ext uri="{FF2B5EF4-FFF2-40B4-BE49-F238E27FC236}">
                <a16:creationId xmlns:a16="http://schemas.microsoft.com/office/drawing/2014/main" id="{7C7F69C1-9F5F-45A6-A7F6-F6ACC70AAD78}"/>
              </a:ext>
            </a:extLst>
          </p:cNvPr>
          <p:cNvSpPr/>
          <p:nvPr/>
        </p:nvSpPr>
        <p:spPr>
          <a:xfrm>
            <a:off x="767713" y="3884034"/>
            <a:ext cx="3432584"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Przesłona A">
            <a:extLst>
              <a:ext uri="{FF2B5EF4-FFF2-40B4-BE49-F238E27FC236}">
                <a16:creationId xmlns:a16="http://schemas.microsoft.com/office/drawing/2014/main" id="{0F85A21E-574B-4CA3-8EC3-5F2B1A348486}"/>
              </a:ext>
            </a:extLst>
          </p:cNvPr>
          <p:cNvSpPr/>
          <p:nvPr/>
        </p:nvSpPr>
        <p:spPr>
          <a:xfrm>
            <a:off x="767712" y="3372808"/>
            <a:ext cx="3800167"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Następny slajd">
            <a:hlinkClick r:id="" action="ppaction://hlinkshowjump?jump=nextslide" highlightClick="1"/>
            <a:extLst>
              <a:ext uri="{FF2B5EF4-FFF2-40B4-BE49-F238E27FC236}">
                <a16:creationId xmlns:a16="http://schemas.microsoft.com/office/drawing/2014/main" id="{F78C5E46-F36C-4C09-B3CC-D88594F75FFE}"/>
              </a:ext>
            </a:extLst>
          </p:cNvPr>
          <p:cNvSpPr/>
          <p:nvPr/>
        </p:nvSpPr>
        <p:spPr>
          <a:xfrm>
            <a:off x="6764622" y="4560360"/>
            <a:ext cx="2175541" cy="416649"/>
          </a:xfrm>
          <a:custGeom>
            <a:avLst/>
            <a:gdLst>
              <a:gd name="connsiteX0" fmla="*/ 212057 w 2175541"/>
              <a:gd name="connsiteY0" fmla="*/ 0 h 416649"/>
              <a:gd name="connsiteX1" fmla="*/ 340491 w 2175541"/>
              <a:gd name="connsiteY1" fmla="*/ 0 h 416649"/>
              <a:gd name="connsiteX2" fmla="*/ 894367 w 2175541"/>
              <a:gd name="connsiteY2" fmla="*/ 0 h 416649"/>
              <a:gd name="connsiteX3" fmla="*/ 1281174 w 2175541"/>
              <a:gd name="connsiteY3" fmla="*/ 0 h 416649"/>
              <a:gd name="connsiteX4" fmla="*/ 1835050 w 2175541"/>
              <a:gd name="connsiteY4" fmla="*/ 0 h 416649"/>
              <a:gd name="connsiteX5" fmla="*/ 1963484 w 2175541"/>
              <a:gd name="connsiteY5" fmla="*/ 0 h 416649"/>
              <a:gd name="connsiteX6" fmla="*/ 1963484 w 2175541"/>
              <a:gd name="connsiteY6" fmla="*/ 377 h 416649"/>
              <a:gd name="connsiteX7" fmla="*/ 1967217 w 2175541"/>
              <a:gd name="connsiteY7" fmla="*/ 1 h 416649"/>
              <a:gd name="connsiteX8" fmla="*/ 2175541 w 2175541"/>
              <a:gd name="connsiteY8" fmla="*/ 208325 h 416649"/>
              <a:gd name="connsiteX9" fmla="*/ 1967217 w 2175541"/>
              <a:gd name="connsiteY9" fmla="*/ 416649 h 416649"/>
              <a:gd name="connsiteX10" fmla="*/ 1963484 w 2175541"/>
              <a:gd name="connsiteY10" fmla="*/ 416273 h 416649"/>
              <a:gd name="connsiteX11" fmla="*/ 1963484 w 2175541"/>
              <a:gd name="connsiteY11" fmla="*/ 416648 h 416649"/>
              <a:gd name="connsiteX12" fmla="*/ 1835050 w 2175541"/>
              <a:gd name="connsiteY12" fmla="*/ 416648 h 416649"/>
              <a:gd name="connsiteX13" fmla="*/ 1281174 w 2175541"/>
              <a:gd name="connsiteY13" fmla="*/ 416648 h 416649"/>
              <a:gd name="connsiteX14" fmla="*/ 894367 w 2175541"/>
              <a:gd name="connsiteY14" fmla="*/ 416648 h 416649"/>
              <a:gd name="connsiteX15" fmla="*/ 340491 w 2175541"/>
              <a:gd name="connsiteY15" fmla="*/ 416648 h 416649"/>
              <a:gd name="connsiteX16" fmla="*/ 212057 w 2175541"/>
              <a:gd name="connsiteY16" fmla="*/ 416648 h 416649"/>
              <a:gd name="connsiteX17" fmla="*/ 212057 w 2175541"/>
              <a:gd name="connsiteY17" fmla="*/ 416273 h 416649"/>
              <a:gd name="connsiteX18" fmla="*/ 208324 w 2175541"/>
              <a:gd name="connsiteY18" fmla="*/ 416649 h 416649"/>
              <a:gd name="connsiteX19" fmla="*/ 0 w 2175541"/>
              <a:gd name="connsiteY19" fmla="*/ 208325 h 416649"/>
              <a:gd name="connsiteX20" fmla="*/ 208324 w 2175541"/>
              <a:gd name="connsiteY20" fmla="*/ 1 h 416649"/>
              <a:gd name="connsiteX21" fmla="*/ 212057 w 2175541"/>
              <a:gd name="connsiteY2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5541" h="416649">
                <a:moveTo>
                  <a:pt x="212057" y="0"/>
                </a:moveTo>
                <a:lnTo>
                  <a:pt x="340491" y="0"/>
                </a:lnTo>
                <a:lnTo>
                  <a:pt x="894367" y="0"/>
                </a:lnTo>
                <a:lnTo>
                  <a:pt x="1281174" y="0"/>
                </a:lnTo>
                <a:lnTo>
                  <a:pt x="1835050" y="0"/>
                </a:lnTo>
                <a:lnTo>
                  <a:pt x="1963484" y="0"/>
                </a:lnTo>
                <a:lnTo>
                  <a:pt x="1963484" y="377"/>
                </a:lnTo>
                <a:lnTo>
                  <a:pt x="1967217" y="1"/>
                </a:lnTo>
                <a:cubicBezTo>
                  <a:pt x="2082271" y="1"/>
                  <a:pt x="2175541" y="93271"/>
                  <a:pt x="2175541" y="208325"/>
                </a:cubicBezTo>
                <a:cubicBezTo>
                  <a:pt x="2175541" y="323379"/>
                  <a:pt x="2082271" y="416649"/>
                  <a:pt x="1967217" y="416649"/>
                </a:cubicBezTo>
                <a:lnTo>
                  <a:pt x="1963484" y="416273"/>
                </a:lnTo>
                <a:lnTo>
                  <a:pt x="1963484" y="416648"/>
                </a:lnTo>
                <a:lnTo>
                  <a:pt x="1835050" y="416648"/>
                </a:lnTo>
                <a:lnTo>
                  <a:pt x="1281174" y="416648"/>
                </a:lnTo>
                <a:lnTo>
                  <a:pt x="894367" y="416648"/>
                </a:lnTo>
                <a:lnTo>
                  <a:pt x="340491"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lang="pl-PL" dirty="0">
                <a:solidFill>
                  <a:schemeClr val="tx2">
                    <a:lumMod val="10000"/>
                  </a:schemeClr>
                </a:solidFill>
                <a:latin typeface="Lato" panose="020B0604020202020204" charset="-18"/>
              </a:rPr>
              <a:t>Następna strona</a:t>
            </a:r>
          </a:p>
        </p:txBody>
      </p:sp>
    </p:spTree>
    <p:extLst>
      <p:ext uri="{BB962C8B-B14F-4D97-AF65-F5344CB8AC3E}">
        <p14:creationId xmlns:p14="http://schemas.microsoft.com/office/powerpoint/2010/main" val="2806344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9"/>
                                        </p:tgtEl>
                                        <p:attrNameLst>
                                          <p:attrName>fillcolor</p:attrName>
                                        </p:attrNameLst>
                                      </p:cBhvr>
                                      <p:to>
                                        <a:srgbClr val="92D050"/>
                                      </p:to>
                                    </p:animClr>
                                    <p:set>
                                      <p:cBhvr>
                                        <p:cTn id="7" dur="500" fill="hold"/>
                                        <p:tgtEl>
                                          <p:spTgt spid="69"/>
                                        </p:tgtEl>
                                        <p:attrNameLst>
                                          <p:attrName>fill.type</p:attrName>
                                        </p:attrNameLst>
                                      </p:cBhvr>
                                      <p:to>
                                        <p:strVal val="solid"/>
                                      </p:to>
                                    </p:set>
                                    <p:set>
                                      <p:cBhvr>
                                        <p:cTn id="8" dur="500" fill="hold"/>
                                        <p:tgtEl>
                                          <p:spTgt spid="69"/>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mph" presetSubtype="2" fill="hold" grpId="0" nodeType="withEffect">
                                  <p:stCondLst>
                                    <p:cond delay="0"/>
                                  </p:stCondLst>
                                  <p:childTnLst>
                                    <p:animClr clrSpc="rgb" dir="cw">
                                      <p:cBhvr>
                                        <p:cTn id="12" dur="500" fill="hold"/>
                                        <p:tgtEl>
                                          <p:spTgt spid="5"/>
                                        </p:tgtEl>
                                        <p:attrNameLst>
                                          <p:attrName>fillcolor</p:attrName>
                                        </p:attrNameLst>
                                      </p:cBhvr>
                                      <p:to>
                                        <a:srgbClr val="92D050"/>
                                      </p:to>
                                    </p:animClr>
                                    <p:set>
                                      <p:cBhvr>
                                        <p:cTn id="13" dur="500" fill="hold"/>
                                        <p:tgtEl>
                                          <p:spTgt spid="5"/>
                                        </p:tgtEl>
                                        <p:attrNameLst>
                                          <p:attrName>fill.type</p:attrName>
                                        </p:attrNameLst>
                                      </p:cBhvr>
                                      <p:to>
                                        <p:strVal val="solid"/>
                                      </p:to>
                                    </p:set>
                                    <p:set>
                                      <p:cBhvr>
                                        <p:cTn id="14"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27"/>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80"/>
                                        </p:tgtEl>
                                        <p:attrNameLst>
                                          <p:attrName>fillcolor</p:attrName>
                                        </p:attrNameLst>
                                      </p:cBhvr>
                                      <p:to>
                                        <a:srgbClr val="F20253"/>
                                      </p:to>
                                    </p:animClr>
                                    <p:set>
                                      <p:cBhvr>
                                        <p:cTn id="20" dur="500" fill="hold"/>
                                        <p:tgtEl>
                                          <p:spTgt spid="80"/>
                                        </p:tgtEl>
                                        <p:attrNameLst>
                                          <p:attrName>fill.type</p:attrName>
                                        </p:attrNameLst>
                                      </p:cBhvr>
                                      <p:to>
                                        <p:strVal val="solid"/>
                                      </p:to>
                                    </p:set>
                                    <p:set>
                                      <p:cBhvr>
                                        <p:cTn id="21" dur="500" fill="hold"/>
                                        <p:tgtEl>
                                          <p:spTgt spid="80"/>
                                        </p:tgtEl>
                                        <p:attrNameLst>
                                          <p:attrName>fill.on</p:attrName>
                                        </p:attrNameLst>
                                      </p:cBhvr>
                                      <p:to>
                                        <p:strVal val="true"/>
                                      </p:to>
                                    </p:set>
                                  </p:childTnLst>
                                </p:cTn>
                              </p:par>
                              <p:par>
                                <p:cTn id="22" presetID="1"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mph" presetSubtype="2" fill="hold" grpId="0" nodeType="withEffect">
                                  <p:stCondLst>
                                    <p:cond delay="0"/>
                                  </p:stCondLst>
                                  <p:childTnLst>
                                    <p:animClr clrSpc="rgb" dir="cw">
                                      <p:cBhvr>
                                        <p:cTn id="25" dur="500" fill="hold"/>
                                        <p:tgtEl>
                                          <p:spTgt spid="27"/>
                                        </p:tgtEl>
                                        <p:attrNameLst>
                                          <p:attrName>fillcolor</p:attrName>
                                        </p:attrNameLst>
                                      </p:cBhvr>
                                      <p:to>
                                        <a:srgbClr val="F20253"/>
                                      </p:to>
                                    </p:animClr>
                                    <p:set>
                                      <p:cBhvr>
                                        <p:cTn id="26" dur="500" fill="hold"/>
                                        <p:tgtEl>
                                          <p:spTgt spid="27"/>
                                        </p:tgtEl>
                                        <p:attrNameLst>
                                          <p:attrName>fill.type</p:attrName>
                                        </p:attrNameLst>
                                      </p:cBhvr>
                                      <p:to>
                                        <p:strVal val="solid"/>
                                      </p:to>
                                    </p:set>
                                    <p:set>
                                      <p:cBhvr>
                                        <p:cTn id="27"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7"/>
                                        </p:tgtEl>
                                        <p:attrNameLst>
                                          <p:attrName>fillcolor</p:attrName>
                                        </p:attrNameLst>
                                      </p:cBhvr>
                                      <p:to>
                                        <a:srgbClr val="F20253"/>
                                      </p:to>
                                    </p:animClr>
                                    <p:set>
                                      <p:cBhvr>
                                        <p:cTn id="33" dur="500" fill="hold"/>
                                        <p:tgtEl>
                                          <p:spTgt spid="87"/>
                                        </p:tgtEl>
                                        <p:attrNameLst>
                                          <p:attrName>fill.type</p:attrName>
                                        </p:attrNameLst>
                                      </p:cBhvr>
                                      <p:to>
                                        <p:strVal val="solid"/>
                                      </p:to>
                                    </p:set>
                                    <p:set>
                                      <p:cBhvr>
                                        <p:cTn id="34" dur="500" fill="hold"/>
                                        <p:tgtEl>
                                          <p:spTgt spid="87"/>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mph" presetSubtype="2" fill="hold" grpId="0" nodeType="withEffect">
                                  <p:stCondLst>
                                    <p:cond delay="0"/>
                                  </p:stCondLst>
                                  <p:childTnLst>
                                    <p:animClr clrSpc="rgb" dir="cw">
                                      <p:cBhvr>
                                        <p:cTn id="38" dur="500" fill="hold"/>
                                        <p:tgtEl>
                                          <p:spTgt spid="29"/>
                                        </p:tgtEl>
                                        <p:attrNameLst>
                                          <p:attrName>fillcolor</p:attrName>
                                        </p:attrNameLst>
                                      </p:cBhvr>
                                      <p:to>
                                        <a:srgbClr val="F20253"/>
                                      </p:to>
                                    </p:animClr>
                                    <p:set>
                                      <p:cBhvr>
                                        <p:cTn id="39" dur="500" fill="hold"/>
                                        <p:tgtEl>
                                          <p:spTgt spid="29"/>
                                        </p:tgtEl>
                                        <p:attrNameLst>
                                          <p:attrName>fill.type</p:attrName>
                                        </p:attrNameLst>
                                      </p:cBhvr>
                                      <p:to>
                                        <p:strVal val="solid"/>
                                      </p:to>
                                    </p:set>
                                    <p:set>
                                      <p:cBhvr>
                                        <p:cTn id="40"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9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88"/>
                                        </p:tgtEl>
                                        <p:attrNameLst>
                                          <p:attrName>fillcolor</p:attrName>
                                        </p:attrNameLst>
                                      </p:cBhvr>
                                      <p:to>
                                        <a:srgbClr val="F20253"/>
                                      </p:to>
                                    </p:animClr>
                                    <p:set>
                                      <p:cBhvr>
                                        <p:cTn id="46" dur="500" fill="hold"/>
                                        <p:tgtEl>
                                          <p:spTgt spid="88"/>
                                        </p:tgtEl>
                                        <p:attrNameLst>
                                          <p:attrName>fill.type</p:attrName>
                                        </p:attrNameLst>
                                      </p:cBhvr>
                                      <p:to>
                                        <p:strVal val="solid"/>
                                      </p:to>
                                    </p:set>
                                    <p:set>
                                      <p:cBhvr>
                                        <p:cTn id="47" dur="500" fill="hold"/>
                                        <p:tgtEl>
                                          <p:spTgt spid="88"/>
                                        </p:tgtEl>
                                        <p:attrNameLst>
                                          <p:attrName>fill.on</p:attrName>
                                        </p:attrNameLst>
                                      </p:cBhvr>
                                      <p:to>
                                        <p:strVal val="true"/>
                                      </p:to>
                                    </p:set>
                                  </p:childTnLst>
                                </p:cTn>
                              </p:par>
                              <p:par>
                                <p:cTn id="48" presetID="1" presetClass="entr" presetSubtype="0" fill="hold" grpId="0" nodeType="withEffect">
                                  <p:stCondLst>
                                    <p:cond delay="0"/>
                                  </p:stCondLst>
                                  <p:childTnLst>
                                    <p:set>
                                      <p:cBhvr>
                                        <p:cTn id="49" dur="1" fill="hold">
                                          <p:stCondLst>
                                            <p:cond delay="0"/>
                                          </p:stCondLst>
                                        </p:cTn>
                                        <p:tgtEl>
                                          <p:spTgt spid="100"/>
                                        </p:tgtEl>
                                        <p:attrNameLst>
                                          <p:attrName>style.visibility</p:attrName>
                                        </p:attrNameLst>
                                      </p:cBhvr>
                                      <p:to>
                                        <p:strVal val="visible"/>
                                      </p:to>
                                    </p:set>
                                  </p:childTnLst>
                                </p:cTn>
                              </p:par>
                              <p:par>
                                <p:cTn id="50" presetID="1" presetClass="emph" presetSubtype="2" fill="hold" grpId="0" nodeType="withEffect">
                                  <p:stCondLst>
                                    <p:cond delay="0"/>
                                  </p:stCondLst>
                                  <p:childTnLst>
                                    <p:animClr clrSpc="rgb" dir="cw">
                                      <p:cBhvr>
                                        <p:cTn id="51" dur="500" fill="hold"/>
                                        <p:tgtEl>
                                          <p:spTgt spid="97"/>
                                        </p:tgtEl>
                                        <p:attrNameLst>
                                          <p:attrName>fillcolor</p:attrName>
                                        </p:attrNameLst>
                                      </p:cBhvr>
                                      <p:to>
                                        <a:srgbClr val="F20253"/>
                                      </p:to>
                                    </p:animClr>
                                    <p:set>
                                      <p:cBhvr>
                                        <p:cTn id="52" dur="500" fill="hold"/>
                                        <p:tgtEl>
                                          <p:spTgt spid="97"/>
                                        </p:tgtEl>
                                        <p:attrNameLst>
                                          <p:attrName>fill.type</p:attrName>
                                        </p:attrNameLst>
                                      </p:cBhvr>
                                      <p:to>
                                        <p:strVal val="solid"/>
                                      </p:to>
                                    </p:set>
                                    <p:set>
                                      <p:cBhvr>
                                        <p:cTn id="53" dur="500" fill="hold"/>
                                        <p:tgtEl>
                                          <p:spTgt spid="97"/>
                                        </p:tgtEl>
                                        <p:attrNameLst>
                                          <p:attrName>fill.on</p:attrName>
                                        </p:attrNameLst>
                                      </p:cBhvr>
                                      <p:to>
                                        <p:strVal val="true"/>
                                      </p:to>
                                    </p:set>
                                  </p:childTnLst>
                                </p:cTn>
                              </p:par>
                            </p:childTnLst>
                          </p:cTn>
                        </p:par>
                      </p:childTnLst>
                    </p:cTn>
                  </p:par>
                </p:childTnLst>
              </p:cTn>
              <p:nextCondLst>
                <p:cond evt="onClick" delay="0">
                  <p:tgtEl>
                    <p:spTgt spid="97"/>
                  </p:tgtEl>
                </p:cond>
              </p:nextCondLst>
            </p:seq>
            <p:seq concurrent="1" nextAc="seek">
              <p:cTn id="54" restart="whenNotActive" fill="hold" evtFilter="cancelBubble" nodeType="interactiveSeq">
                <p:stCondLst>
                  <p:cond evt="onClick" delay="0">
                    <p:tgtEl>
                      <p:spTgt spid="9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02"/>
                                        </p:tgtEl>
                                        <p:attrNameLst>
                                          <p:attrName>fillcolor</p:attrName>
                                        </p:attrNameLst>
                                      </p:cBhvr>
                                      <p:to>
                                        <a:srgbClr val="F20253"/>
                                      </p:to>
                                    </p:animClr>
                                    <p:set>
                                      <p:cBhvr>
                                        <p:cTn id="59" dur="500" fill="hold"/>
                                        <p:tgtEl>
                                          <p:spTgt spid="102"/>
                                        </p:tgtEl>
                                        <p:attrNameLst>
                                          <p:attrName>fill.type</p:attrName>
                                        </p:attrNameLst>
                                      </p:cBhvr>
                                      <p:to>
                                        <p:strVal val="solid"/>
                                      </p:to>
                                    </p:set>
                                    <p:set>
                                      <p:cBhvr>
                                        <p:cTn id="60" dur="500" fill="hold"/>
                                        <p:tgtEl>
                                          <p:spTgt spid="102"/>
                                        </p:tgtEl>
                                        <p:attrNameLst>
                                          <p:attrName>fill.on</p:attrName>
                                        </p:attrNameLst>
                                      </p:cBhvr>
                                      <p:to>
                                        <p:strVal val="tru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mph" presetSubtype="2" fill="hold" grpId="0" nodeType="withEffect">
                                  <p:stCondLst>
                                    <p:cond delay="0"/>
                                  </p:stCondLst>
                                  <p:childTnLst>
                                    <p:animClr clrSpc="rgb" dir="cw">
                                      <p:cBhvr>
                                        <p:cTn id="64" dur="500" fill="hold"/>
                                        <p:tgtEl>
                                          <p:spTgt spid="96"/>
                                        </p:tgtEl>
                                        <p:attrNameLst>
                                          <p:attrName>fillcolor</p:attrName>
                                        </p:attrNameLst>
                                      </p:cBhvr>
                                      <p:to>
                                        <a:srgbClr val="F20253"/>
                                      </p:to>
                                    </p:animClr>
                                    <p:set>
                                      <p:cBhvr>
                                        <p:cTn id="65" dur="500" fill="hold"/>
                                        <p:tgtEl>
                                          <p:spTgt spid="96"/>
                                        </p:tgtEl>
                                        <p:attrNameLst>
                                          <p:attrName>fill.type</p:attrName>
                                        </p:attrNameLst>
                                      </p:cBhvr>
                                      <p:to>
                                        <p:strVal val="solid"/>
                                      </p:to>
                                    </p:set>
                                    <p:set>
                                      <p:cBhvr>
                                        <p:cTn id="66" dur="500" fill="hold"/>
                                        <p:tgtEl>
                                          <p:spTgt spid="96"/>
                                        </p:tgtEl>
                                        <p:attrNameLst>
                                          <p:attrName>fill.on</p:attrName>
                                        </p:attrNameLst>
                                      </p:cBhvr>
                                      <p:to>
                                        <p:strVal val="true"/>
                                      </p:to>
                                    </p:set>
                                  </p:childTnLst>
                                </p:cTn>
                              </p:par>
                            </p:childTnLst>
                          </p:cTn>
                        </p:par>
                      </p:childTnLst>
                    </p:cTn>
                  </p:par>
                </p:childTnLst>
              </p:cTn>
              <p:nextCondLst>
                <p:cond evt="onClick" delay="0">
                  <p:tgtEl>
                    <p:spTgt spid="96"/>
                  </p:tgtEl>
                </p:cond>
              </p:nextCondLst>
            </p:seq>
            <p:seq concurrent="1" nextAc="seek">
              <p:cTn id="67" restart="whenNotActive" fill="hold" evtFilter="cancelBubble" nodeType="interactiveSeq">
                <p:stCondLst>
                  <p:cond evt="onClick" delay="0">
                    <p:tgtEl>
                      <p:spTgt spid="95"/>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06"/>
                                        </p:tgtEl>
                                        <p:attrNameLst>
                                          <p:attrName>fillcolor</p:attrName>
                                        </p:attrNameLst>
                                      </p:cBhvr>
                                      <p:to>
                                        <a:srgbClr val="92D050"/>
                                      </p:to>
                                    </p:animClr>
                                    <p:set>
                                      <p:cBhvr>
                                        <p:cTn id="72" dur="500" fill="hold"/>
                                        <p:tgtEl>
                                          <p:spTgt spid="106"/>
                                        </p:tgtEl>
                                        <p:attrNameLst>
                                          <p:attrName>fill.type</p:attrName>
                                        </p:attrNameLst>
                                      </p:cBhvr>
                                      <p:to>
                                        <p:strVal val="solid"/>
                                      </p:to>
                                    </p:set>
                                    <p:set>
                                      <p:cBhvr>
                                        <p:cTn id="73" dur="500" fill="hold"/>
                                        <p:tgtEl>
                                          <p:spTgt spid="106"/>
                                        </p:tgtEl>
                                        <p:attrNameLst>
                                          <p:attrName>fill.on</p:attrName>
                                        </p:attrNameLst>
                                      </p:cBhvr>
                                      <p:to>
                                        <p:strVal val="true"/>
                                      </p:to>
                                    </p:set>
                                  </p:childTnLst>
                                </p:cTn>
                              </p:par>
                              <p:par>
                                <p:cTn id="74" presetID="1"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childTnLst>
                                </p:cTn>
                              </p:par>
                              <p:par>
                                <p:cTn id="76" presetID="1" presetClass="emph" presetSubtype="2" fill="hold" grpId="0" nodeType="withEffect">
                                  <p:stCondLst>
                                    <p:cond delay="0"/>
                                  </p:stCondLst>
                                  <p:childTnLst>
                                    <p:animClr clrSpc="rgb" dir="cw">
                                      <p:cBhvr>
                                        <p:cTn id="77" dur="500" fill="hold"/>
                                        <p:tgtEl>
                                          <p:spTgt spid="95"/>
                                        </p:tgtEl>
                                        <p:attrNameLst>
                                          <p:attrName>fillcolor</p:attrName>
                                        </p:attrNameLst>
                                      </p:cBhvr>
                                      <p:to>
                                        <a:srgbClr val="92D050"/>
                                      </p:to>
                                    </p:animClr>
                                    <p:set>
                                      <p:cBhvr>
                                        <p:cTn id="78" dur="500" fill="hold"/>
                                        <p:tgtEl>
                                          <p:spTgt spid="95"/>
                                        </p:tgtEl>
                                        <p:attrNameLst>
                                          <p:attrName>fill.type</p:attrName>
                                        </p:attrNameLst>
                                      </p:cBhvr>
                                      <p:to>
                                        <p:strVal val="solid"/>
                                      </p:to>
                                    </p:set>
                                    <p:set>
                                      <p:cBhvr>
                                        <p:cTn id="79" dur="500" fill="hold"/>
                                        <p:tgtEl>
                                          <p:spTgt spid="95"/>
                                        </p:tgtEl>
                                        <p:attrNameLst>
                                          <p:attrName>fill.on</p:attrName>
                                        </p:attrNameLst>
                                      </p:cBhvr>
                                      <p:to>
                                        <p:strVal val="true"/>
                                      </p:to>
                                    </p:set>
                                  </p:childTnLst>
                                </p:cTn>
                              </p:par>
                            </p:childTnLst>
                          </p:cTn>
                        </p:par>
                      </p:childTnLst>
                    </p:cTn>
                  </p:par>
                </p:childTnLst>
              </p:cTn>
              <p:nextCondLst>
                <p:cond evt="onClick" delay="0">
                  <p:tgtEl>
                    <p:spTgt spid="95"/>
                  </p:tgtEl>
                </p:cond>
              </p:nextCondLst>
            </p:seq>
          </p:childTnLst>
        </p:cTn>
      </p:par>
    </p:tnLst>
    <p:bldLst>
      <p:bldP spid="29" grpId="0" animBg="1"/>
      <p:bldP spid="27" grpId="0" animBg="1"/>
      <p:bldP spid="5" grpId="0" animBg="1"/>
      <p:bldP spid="89" grpId="0" animBg="1"/>
      <p:bldP spid="86" grpId="0" animBg="1"/>
      <p:bldP spid="90" grpId="0" animBg="1"/>
      <p:bldP spid="95" grpId="0" animBg="1"/>
      <p:bldP spid="96" grpId="0" animBg="1"/>
      <p:bldP spid="97" grpId="0" animBg="1"/>
      <p:bldP spid="98" grpId="0" animBg="1"/>
      <p:bldP spid="99" grpId="0" animBg="1"/>
      <p:bldP spid="10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QUIZ</a:t>
            </a:r>
          </a:p>
        </p:txBody>
      </p:sp>
      <p:sp>
        <p:nvSpPr>
          <p:cNvPr id="2" name="Następny slajd">
            <a:hlinkClick r:id="" action="ppaction://hlinkshowjump?jump=nextslide" highlightClick="1"/>
            <a:extLst>
              <a:ext uri="{FF2B5EF4-FFF2-40B4-BE49-F238E27FC236}">
                <a16:creationId xmlns:a16="http://schemas.microsoft.com/office/drawing/2014/main" id="{08C1186E-2206-4E15-A9E5-3BA0496D608A}"/>
              </a:ext>
            </a:extLst>
          </p:cNvPr>
          <p:cNvSpPr/>
          <p:nvPr/>
        </p:nvSpPr>
        <p:spPr>
          <a:xfrm>
            <a:off x="6764622" y="4560360"/>
            <a:ext cx="2175541" cy="416649"/>
          </a:xfrm>
          <a:custGeom>
            <a:avLst/>
            <a:gdLst>
              <a:gd name="connsiteX0" fmla="*/ 212057 w 2175541"/>
              <a:gd name="connsiteY0" fmla="*/ 0 h 416649"/>
              <a:gd name="connsiteX1" fmla="*/ 340491 w 2175541"/>
              <a:gd name="connsiteY1" fmla="*/ 0 h 416649"/>
              <a:gd name="connsiteX2" fmla="*/ 894367 w 2175541"/>
              <a:gd name="connsiteY2" fmla="*/ 0 h 416649"/>
              <a:gd name="connsiteX3" fmla="*/ 1281174 w 2175541"/>
              <a:gd name="connsiteY3" fmla="*/ 0 h 416649"/>
              <a:gd name="connsiteX4" fmla="*/ 1835050 w 2175541"/>
              <a:gd name="connsiteY4" fmla="*/ 0 h 416649"/>
              <a:gd name="connsiteX5" fmla="*/ 1963484 w 2175541"/>
              <a:gd name="connsiteY5" fmla="*/ 0 h 416649"/>
              <a:gd name="connsiteX6" fmla="*/ 1963484 w 2175541"/>
              <a:gd name="connsiteY6" fmla="*/ 377 h 416649"/>
              <a:gd name="connsiteX7" fmla="*/ 1967217 w 2175541"/>
              <a:gd name="connsiteY7" fmla="*/ 1 h 416649"/>
              <a:gd name="connsiteX8" fmla="*/ 2175541 w 2175541"/>
              <a:gd name="connsiteY8" fmla="*/ 208325 h 416649"/>
              <a:gd name="connsiteX9" fmla="*/ 1967217 w 2175541"/>
              <a:gd name="connsiteY9" fmla="*/ 416649 h 416649"/>
              <a:gd name="connsiteX10" fmla="*/ 1963484 w 2175541"/>
              <a:gd name="connsiteY10" fmla="*/ 416273 h 416649"/>
              <a:gd name="connsiteX11" fmla="*/ 1963484 w 2175541"/>
              <a:gd name="connsiteY11" fmla="*/ 416648 h 416649"/>
              <a:gd name="connsiteX12" fmla="*/ 1835050 w 2175541"/>
              <a:gd name="connsiteY12" fmla="*/ 416648 h 416649"/>
              <a:gd name="connsiteX13" fmla="*/ 1281174 w 2175541"/>
              <a:gd name="connsiteY13" fmla="*/ 416648 h 416649"/>
              <a:gd name="connsiteX14" fmla="*/ 894367 w 2175541"/>
              <a:gd name="connsiteY14" fmla="*/ 416648 h 416649"/>
              <a:gd name="connsiteX15" fmla="*/ 340491 w 2175541"/>
              <a:gd name="connsiteY15" fmla="*/ 416648 h 416649"/>
              <a:gd name="connsiteX16" fmla="*/ 212057 w 2175541"/>
              <a:gd name="connsiteY16" fmla="*/ 416648 h 416649"/>
              <a:gd name="connsiteX17" fmla="*/ 212057 w 2175541"/>
              <a:gd name="connsiteY17" fmla="*/ 416273 h 416649"/>
              <a:gd name="connsiteX18" fmla="*/ 208324 w 2175541"/>
              <a:gd name="connsiteY18" fmla="*/ 416649 h 416649"/>
              <a:gd name="connsiteX19" fmla="*/ 0 w 2175541"/>
              <a:gd name="connsiteY19" fmla="*/ 208325 h 416649"/>
              <a:gd name="connsiteX20" fmla="*/ 208324 w 2175541"/>
              <a:gd name="connsiteY20" fmla="*/ 1 h 416649"/>
              <a:gd name="connsiteX21" fmla="*/ 212057 w 2175541"/>
              <a:gd name="connsiteY2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5541" h="416649">
                <a:moveTo>
                  <a:pt x="212057" y="0"/>
                </a:moveTo>
                <a:lnTo>
                  <a:pt x="340491" y="0"/>
                </a:lnTo>
                <a:lnTo>
                  <a:pt x="894367" y="0"/>
                </a:lnTo>
                <a:lnTo>
                  <a:pt x="1281174" y="0"/>
                </a:lnTo>
                <a:lnTo>
                  <a:pt x="1835050" y="0"/>
                </a:lnTo>
                <a:lnTo>
                  <a:pt x="1963484" y="0"/>
                </a:lnTo>
                <a:lnTo>
                  <a:pt x="1963484" y="377"/>
                </a:lnTo>
                <a:lnTo>
                  <a:pt x="1967217" y="1"/>
                </a:lnTo>
                <a:cubicBezTo>
                  <a:pt x="2082271" y="1"/>
                  <a:pt x="2175541" y="93271"/>
                  <a:pt x="2175541" y="208325"/>
                </a:cubicBezTo>
                <a:cubicBezTo>
                  <a:pt x="2175541" y="323379"/>
                  <a:pt x="2082271" y="416649"/>
                  <a:pt x="1967217" y="416649"/>
                </a:cubicBezTo>
                <a:lnTo>
                  <a:pt x="1963484" y="416273"/>
                </a:lnTo>
                <a:lnTo>
                  <a:pt x="1963484" y="416648"/>
                </a:lnTo>
                <a:lnTo>
                  <a:pt x="1835050" y="416648"/>
                </a:lnTo>
                <a:lnTo>
                  <a:pt x="1281174" y="416648"/>
                </a:lnTo>
                <a:lnTo>
                  <a:pt x="894367" y="416648"/>
                </a:lnTo>
                <a:lnTo>
                  <a:pt x="340491"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lang="pl-PL" dirty="0">
                <a:solidFill>
                  <a:schemeClr val="tx2">
                    <a:lumMod val="10000"/>
                  </a:schemeClr>
                </a:solidFill>
                <a:latin typeface="Lato" panose="020B0604020202020204" charset="-18"/>
              </a:rPr>
              <a:t>Następna strona</a:t>
            </a:r>
          </a:p>
        </p:txBody>
      </p:sp>
      <p:sp>
        <p:nvSpPr>
          <p:cNvPr id="3" name="Treść pytania nr. 1">
            <a:extLst>
              <a:ext uri="{FF2B5EF4-FFF2-40B4-BE49-F238E27FC236}">
                <a16:creationId xmlns:a16="http://schemas.microsoft.com/office/drawing/2014/main" id="{A97B2A11-653D-4B1C-ADF3-AE2660836E17}"/>
              </a:ext>
            </a:extLst>
          </p:cNvPr>
          <p:cNvSpPr txBox="1">
            <a:spLocks/>
          </p:cNvSpPr>
          <p:nvPr/>
        </p:nvSpPr>
        <p:spPr>
          <a:xfrm>
            <a:off x="465451" y="2956169"/>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dirty="0">
                <a:solidFill>
                  <a:schemeClr val="bg1"/>
                </a:solidFill>
              </a:rPr>
              <a:t>4. FAS jest chorobą, którą można wyleczyć:</a:t>
            </a:r>
          </a:p>
        </p:txBody>
      </p:sp>
      <p:sp>
        <p:nvSpPr>
          <p:cNvPr id="9" name="Tekst B">
            <a:extLst>
              <a:ext uri="{FF2B5EF4-FFF2-40B4-BE49-F238E27FC236}">
                <a16:creationId xmlns:a16="http://schemas.microsoft.com/office/drawing/2014/main" id="{BFFEE188-03C2-4EF8-9C44-0422402F64FD}"/>
              </a:ext>
            </a:extLst>
          </p:cNvPr>
          <p:cNvSpPr/>
          <p:nvPr/>
        </p:nvSpPr>
        <p:spPr>
          <a:xfrm>
            <a:off x="783857" y="3897272"/>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nie</a:t>
            </a:r>
          </a:p>
        </p:txBody>
      </p:sp>
      <p:sp>
        <p:nvSpPr>
          <p:cNvPr id="7" name="Tekst A">
            <a:extLst>
              <a:ext uri="{FF2B5EF4-FFF2-40B4-BE49-F238E27FC236}">
                <a16:creationId xmlns:a16="http://schemas.microsoft.com/office/drawing/2014/main" id="{008DB240-E002-445D-B736-60FEB390E042}"/>
              </a:ext>
            </a:extLst>
          </p:cNvPr>
          <p:cNvSpPr/>
          <p:nvPr/>
        </p:nvSpPr>
        <p:spPr>
          <a:xfrm>
            <a:off x="783857" y="3387131"/>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tak</a:t>
            </a:r>
          </a:p>
        </p:txBody>
      </p:sp>
      <p:sp>
        <p:nvSpPr>
          <p:cNvPr id="12" name="Odpowiedź B">
            <a:extLst>
              <a:ext uri="{FF2B5EF4-FFF2-40B4-BE49-F238E27FC236}">
                <a16:creationId xmlns:a16="http://schemas.microsoft.com/office/drawing/2014/main" id="{EDCBDB10-A433-4620-93D3-82184E8745B4}"/>
              </a:ext>
            </a:extLst>
          </p:cNvPr>
          <p:cNvSpPr/>
          <p:nvPr/>
        </p:nvSpPr>
        <p:spPr>
          <a:xfrm>
            <a:off x="767718" y="388404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B</a:t>
            </a:r>
          </a:p>
        </p:txBody>
      </p:sp>
      <p:sp>
        <p:nvSpPr>
          <p:cNvPr id="14" name="Odpowiedź A">
            <a:extLst>
              <a:ext uri="{FF2B5EF4-FFF2-40B4-BE49-F238E27FC236}">
                <a16:creationId xmlns:a16="http://schemas.microsoft.com/office/drawing/2014/main" id="{AFCE62F1-23EC-4D14-813D-BC48B2B5C9D6}"/>
              </a:ext>
            </a:extLst>
          </p:cNvPr>
          <p:cNvSpPr/>
          <p:nvPr/>
        </p:nvSpPr>
        <p:spPr>
          <a:xfrm>
            <a:off x="767715" y="337281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A</a:t>
            </a:r>
          </a:p>
        </p:txBody>
      </p:sp>
      <p:sp>
        <p:nvSpPr>
          <p:cNvPr id="15" name="Przesłona B">
            <a:extLst>
              <a:ext uri="{FF2B5EF4-FFF2-40B4-BE49-F238E27FC236}">
                <a16:creationId xmlns:a16="http://schemas.microsoft.com/office/drawing/2014/main" id="{D8E4DB06-76BD-4985-B537-D4935C66364B}"/>
              </a:ext>
            </a:extLst>
          </p:cNvPr>
          <p:cNvSpPr/>
          <p:nvPr/>
        </p:nvSpPr>
        <p:spPr>
          <a:xfrm>
            <a:off x="767713" y="3884034"/>
            <a:ext cx="3432584"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zesłona A">
            <a:extLst>
              <a:ext uri="{FF2B5EF4-FFF2-40B4-BE49-F238E27FC236}">
                <a16:creationId xmlns:a16="http://schemas.microsoft.com/office/drawing/2014/main" id="{3938F022-C728-4DF2-8A29-EDE4C8554965}"/>
              </a:ext>
            </a:extLst>
          </p:cNvPr>
          <p:cNvSpPr/>
          <p:nvPr/>
        </p:nvSpPr>
        <p:spPr>
          <a:xfrm>
            <a:off x="767712" y="3372808"/>
            <a:ext cx="3800167"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Treść pytania nr. 2">
            <a:extLst>
              <a:ext uri="{FF2B5EF4-FFF2-40B4-BE49-F238E27FC236}">
                <a16:creationId xmlns:a16="http://schemas.microsoft.com/office/drawing/2014/main" id="{69C9F37E-0177-4462-ACBC-252539492DD3}"/>
              </a:ext>
            </a:extLst>
          </p:cNvPr>
          <p:cNvSpPr txBox="1">
            <a:spLocks/>
          </p:cNvSpPr>
          <p:nvPr/>
        </p:nvSpPr>
        <p:spPr>
          <a:xfrm>
            <a:off x="465451" y="868670"/>
            <a:ext cx="8015124" cy="41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dirty="0">
                <a:solidFill>
                  <a:schemeClr val="bg1"/>
                </a:solidFill>
              </a:rPr>
              <a:t>3. Które z objawów występujących u dziecka łącznie może wskazywać, że ma ono FAS:</a:t>
            </a:r>
          </a:p>
        </p:txBody>
      </p:sp>
      <p:sp>
        <p:nvSpPr>
          <p:cNvPr id="26" name="Tekst C">
            <a:extLst>
              <a:ext uri="{FF2B5EF4-FFF2-40B4-BE49-F238E27FC236}">
                <a16:creationId xmlns:a16="http://schemas.microsoft.com/office/drawing/2014/main" id="{3DF260A3-6495-4D54-9F14-B0B2E39D289A}"/>
              </a:ext>
            </a:extLst>
          </p:cNvPr>
          <p:cNvSpPr/>
          <p:nvPr/>
        </p:nvSpPr>
        <p:spPr>
          <a:xfrm>
            <a:off x="782032" y="2282339"/>
            <a:ext cx="7579934" cy="416649"/>
          </a:xfrm>
          <a:custGeom>
            <a:avLst/>
            <a:gdLst>
              <a:gd name="connsiteX0" fmla="*/ 212057 w 7579934"/>
              <a:gd name="connsiteY0" fmla="*/ 0 h 416649"/>
              <a:gd name="connsiteX1" fmla="*/ 2287697 w 7579934"/>
              <a:gd name="connsiteY1" fmla="*/ 0 h 416649"/>
              <a:gd name="connsiteX2" fmla="*/ 2523898 w 7579934"/>
              <a:gd name="connsiteY2" fmla="*/ 0 h 416649"/>
              <a:gd name="connsiteX3" fmla="*/ 4811595 w 7579934"/>
              <a:gd name="connsiteY3" fmla="*/ 0 h 416649"/>
              <a:gd name="connsiteX4" fmla="*/ 5744884 w 7579934"/>
              <a:gd name="connsiteY4" fmla="*/ 0 h 416649"/>
              <a:gd name="connsiteX5" fmla="*/ 5756658 w 7579934"/>
              <a:gd name="connsiteY5" fmla="*/ 0 h 416649"/>
              <a:gd name="connsiteX6" fmla="*/ 6438968 w 7579934"/>
              <a:gd name="connsiteY6" fmla="*/ 0 h 416649"/>
              <a:gd name="connsiteX7" fmla="*/ 6685567 w 7579934"/>
              <a:gd name="connsiteY7" fmla="*/ 0 h 416649"/>
              <a:gd name="connsiteX8" fmla="*/ 7123436 w 7579934"/>
              <a:gd name="connsiteY8" fmla="*/ 0 h 416649"/>
              <a:gd name="connsiteX9" fmla="*/ 7367877 w 7579934"/>
              <a:gd name="connsiteY9" fmla="*/ 0 h 416649"/>
              <a:gd name="connsiteX10" fmla="*/ 7379651 w 7579934"/>
              <a:gd name="connsiteY10" fmla="*/ 0 h 416649"/>
              <a:gd name="connsiteX11" fmla="*/ 7379651 w 7579934"/>
              <a:gd name="connsiteY11" fmla="*/ 812 h 416649"/>
              <a:gd name="connsiteX12" fmla="*/ 7413594 w 7579934"/>
              <a:gd name="connsiteY12" fmla="*/ 4234 h 416649"/>
              <a:gd name="connsiteX13" fmla="*/ 7579934 w 7579934"/>
              <a:gd name="connsiteY13" fmla="*/ 208325 h 416649"/>
              <a:gd name="connsiteX14" fmla="*/ 7413594 w 7579934"/>
              <a:gd name="connsiteY14" fmla="*/ 412417 h 416649"/>
              <a:gd name="connsiteX15" fmla="*/ 7379651 w 7579934"/>
              <a:gd name="connsiteY15" fmla="*/ 415839 h 416649"/>
              <a:gd name="connsiteX16" fmla="*/ 7379651 w 7579934"/>
              <a:gd name="connsiteY16" fmla="*/ 416648 h 416649"/>
              <a:gd name="connsiteX17" fmla="*/ 7371620 w 7579934"/>
              <a:gd name="connsiteY17" fmla="*/ 416648 h 416649"/>
              <a:gd name="connsiteX18" fmla="*/ 7371610 w 7579934"/>
              <a:gd name="connsiteY18" fmla="*/ 416649 h 416649"/>
              <a:gd name="connsiteX19" fmla="*/ 7371600 w 7579934"/>
              <a:gd name="connsiteY19" fmla="*/ 416648 h 416649"/>
              <a:gd name="connsiteX20" fmla="*/ 7367877 w 7579934"/>
              <a:gd name="connsiteY20" fmla="*/ 416648 h 416649"/>
              <a:gd name="connsiteX21" fmla="*/ 7127179 w 7579934"/>
              <a:gd name="connsiteY21" fmla="*/ 416648 h 416649"/>
              <a:gd name="connsiteX22" fmla="*/ 7127169 w 7579934"/>
              <a:gd name="connsiteY22" fmla="*/ 416649 h 416649"/>
              <a:gd name="connsiteX23" fmla="*/ 7127159 w 7579934"/>
              <a:gd name="connsiteY23" fmla="*/ 416648 h 416649"/>
              <a:gd name="connsiteX24" fmla="*/ 7123436 w 7579934"/>
              <a:gd name="connsiteY24" fmla="*/ 416648 h 416649"/>
              <a:gd name="connsiteX25" fmla="*/ 6685567 w 7579934"/>
              <a:gd name="connsiteY25" fmla="*/ 416648 h 416649"/>
              <a:gd name="connsiteX26" fmla="*/ 6438968 w 7579934"/>
              <a:gd name="connsiteY26" fmla="*/ 416648 h 416649"/>
              <a:gd name="connsiteX27" fmla="*/ 5756658 w 7579934"/>
              <a:gd name="connsiteY27" fmla="*/ 416648 h 416649"/>
              <a:gd name="connsiteX28" fmla="*/ 5752935 w 7579934"/>
              <a:gd name="connsiteY28" fmla="*/ 416648 h 416649"/>
              <a:gd name="connsiteX29" fmla="*/ 5752925 w 7579934"/>
              <a:gd name="connsiteY29" fmla="*/ 416649 h 416649"/>
              <a:gd name="connsiteX30" fmla="*/ 5752915 w 7579934"/>
              <a:gd name="connsiteY30" fmla="*/ 416648 h 416649"/>
              <a:gd name="connsiteX31" fmla="*/ 5744884 w 7579934"/>
              <a:gd name="connsiteY31" fmla="*/ 416648 h 416649"/>
              <a:gd name="connsiteX32" fmla="*/ 5295679 w 7579934"/>
              <a:gd name="connsiteY32" fmla="*/ 416648 h 416649"/>
              <a:gd name="connsiteX33" fmla="*/ 4811595 w 7579934"/>
              <a:gd name="connsiteY33" fmla="*/ 416648 h 416649"/>
              <a:gd name="connsiteX34" fmla="*/ 2523898 w 7579934"/>
              <a:gd name="connsiteY34" fmla="*/ 416648 h 416649"/>
              <a:gd name="connsiteX35" fmla="*/ 2287697 w 7579934"/>
              <a:gd name="connsiteY35" fmla="*/ 416648 h 416649"/>
              <a:gd name="connsiteX36" fmla="*/ 212057 w 7579934"/>
              <a:gd name="connsiteY36" fmla="*/ 416648 h 416649"/>
              <a:gd name="connsiteX37" fmla="*/ 212057 w 7579934"/>
              <a:gd name="connsiteY37" fmla="*/ 416273 h 416649"/>
              <a:gd name="connsiteX38" fmla="*/ 208324 w 7579934"/>
              <a:gd name="connsiteY38" fmla="*/ 416649 h 416649"/>
              <a:gd name="connsiteX39" fmla="*/ 0 w 7579934"/>
              <a:gd name="connsiteY39" fmla="*/ 208325 h 416649"/>
              <a:gd name="connsiteX40" fmla="*/ 208324 w 7579934"/>
              <a:gd name="connsiteY40" fmla="*/ 1 h 416649"/>
              <a:gd name="connsiteX41" fmla="*/ 212057 w 7579934"/>
              <a:gd name="connsiteY4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79934" h="416649">
                <a:moveTo>
                  <a:pt x="212057" y="0"/>
                </a:moveTo>
                <a:lnTo>
                  <a:pt x="2287697" y="0"/>
                </a:lnTo>
                <a:lnTo>
                  <a:pt x="2523898" y="0"/>
                </a:lnTo>
                <a:lnTo>
                  <a:pt x="4811595" y="0"/>
                </a:lnTo>
                <a:lnTo>
                  <a:pt x="5744884" y="0"/>
                </a:lnTo>
                <a:lnTo>
                  <a:pt x="5756658" y="0"/>
                </a:lnTo>
                <a:lnTo>
                  <a:pt x="6438968" y="0"/>
                </a:lnTo>
                <a:lnTo>
                  <a:pt x="6685567" y="0"/>
                </a:lnTo>
                <a:lnTo>
                  <a:pt x="7123436" y="0"/>
                </a:lnTo>
                <a:lnTo>
                  <a:pt x="7367877" y="0"/>
                </a:lnTo>
                <a:lnTo>
                  <a:pt x="7379651" y="0"/>
                </a:lnTo>
                <a:lnTo>
                  <a:pt x="7379651" y="812"/>
                </a:lnTo>
                <a:lnTo>
                  <a:pt x="7413594" y="4234"/>
                </a:lnTo>
                <a:cubicBezTo>
                  <a:pt x="7508524" y="23659"/>
                  <a:pt x="7579934" y="107653"/>
                  <a:pt x="7579934" y="208325"/>
                </a:cubicBezTo>
                <a:cubicBezTo>
                  <a:pt x="7579934" y="308997"/>
                  <a:pt x="7508524" y="392991"/>
                  <a:pt x="7413594" y="412417"/>
                </a:cubicBezTo>
                <a:lnTo>
                  <a:pt x="7379651" y="415839"/>
                </a:lnTo>
                <a:lnTo>
                  <a:pt x="7379651" y="416648"/>
                </a:lnTo>
                <a:lnTo>
                  <a:pt x="7371620" y="416648"/>
                </a:lnTo>
                <a:lnTo>
                  <a:pt x="7371610" y="416649"/>
                </a:lnTo>
                <a:lnTo>
                  <a:pt x="7371600" y="416648"/>
                </a:lnTo>
                <a:lnTo>
                  <a:pt x="7367877" y="416648"/>
                </a:lnTo>
                <a:lnTo>
                  <a:pt x="7127179" y="416648"/>
                </a:lnTo>
                <a:lnTo>
                  <a:pt x="7127169" y="416649"/>
                </a:lnTo>
                <a:lnTo>
                  <a:pt x="7127159" y="416648"/>
                </a:lnTo>
                <a:lnTo>
                  <a:pt x="7123436" y="416648"/>
                </a:lnTo>
                <a:lnTo>
                  <a:pt x="6685567" y="416648"/>
                </a:lnTo>
                <a:lnTo>
                  <a:pt x="6438968" y="416648"/>
                </a:lnTo>
                <a:lnTo>
                  <a:pt x="5756658" y="416648"/>
                </a:lnTo>
                <a:lnTo>
                  <a:pt x="5752935" y="416648"/>
                </a:lnTo>
                <a:lnTo>
                  <a:pt x="5752925" y="416649"/>
                </a:lnTo>
                <a:lnTo>
                  <a:pt x="5752915" y="416648"/>
                </a:lnTo>
                <a:lnTo>
                  <a:pt x="5744884" y="416648"/>
                </a:lnTo>
                <a:lnTo>
                  <a:pt x="5295679" y="416648"/>
                </a:lnTo>
                <a:lnTo>
                  <a:pt x="4811595" y="416648"/>
                </a:lnTo>
                <a:lnTo>
                  <a:pt x="2523898" y="416648"/>
                </a:lnTo>
                <a:lnTo>
                  <a:pt x="2287697"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57200"/>
            <a:r>
              <a:rPr lang="pl-PL" spc="-40" dirty="0">
                <a:solidFill>
                  <a:schemeClr val="tx2">
                    <a:lumMod val="10000"/>
                  </a:schemeClr>
                </a:solidFill>
                <a:latin typeface="Lato" panose="020B0604020202020204" charset="-18"/>
              </a:rPr>
              <a:t>charakterystyczne rysy twarzy, właściwa waga urodzeniowa, dysfunkcja układu oddechowego</a:t>
            </a:r>
          </a:p>
        </p:txBody>
      </p:sp>
      <p:sp>
        <p:nvSpPr>
          <p:cNvPr id="21" name="Tekst B">
            <a:extLst>
              <a:ext uri="{FF2B5EF4-FFF2-40B4-BE49-F238E27FC236}">
                <a16:creationId xmlns:a16="http://schemas.microsoft.com/office/drawing/2014/main" id="{9361DB22-8EC4-479A-83C3-AEEEA1C79FA7}"/>
              </a:ext>
            </a:extLst>
          </p:cNvPr>
          <p:cNvSpPr/>
          <p:nvPr/>
        </p:nvSpPr>
        <p:spPr>
          <a:xfrm>
            <a:off x="782032" y="1781238"/>
            <a:ext cx="7579934" cy="416649"/>
          </a:xfrm>
          <a:custGeom>
            <a:avLst/>
            <a:gdLst>
              <a:gd name="connsiteX0" fmla="*/ 212057 w 7579934"/>
              <a:gd name="connsiteY0" fmla="*/ 0 h 416649"/>
              <a:gd name="connsiteX1" fmla="*/ 2287697 w 7579934"/>
              <a:gd name="connsiteY1" fmla="*/ 0 h 416649"/>
              <a:gd name="connsiteX2" fmla="*/ 2523898 w 7579934"/>
              <a:gd name="connsiteY2" fmla="*/ 0 h 416649"/>
              <a:gd name="connsiteX3" fmla="*/ 4811595 w 7579934"/>
              <a:gd name="connsiteY3" fmla="*/ 0 h 416649"/>
              <a:gd name="connsiteX4" fmla="*/ 5744884 w 7579934"/>
              <a:gd name="connsiteY4" fmla="*/ 0 h 416649"/>
              <a:gd name="connsiteX5" fmla="*/ 5756658 w 7579934"/>
              <a:gd name="connsiteY5" fmla="*/ 0 h 416649"/>
              <a:gd name="connsiteX6" fmla="*/ 6438968 w 7579934"/>
              <a:gd name="connsiteY6" fmla="*/ 0 h 416649"/>
              <a:gd name="connsiteX7" fmla="*/ 6685567 w 7579934"/>
              <a:gd name="connsiteY7" fmla="*/ 0 h 416649"/>
              <a:gd name="connsiteX8" fmla="*/ 7123436 w 7579934"/>
              <a:gd name="connsiteY8" fmla="*/ 0 h 416649"/>
              <a:gd name="connsiteX9" fmla="*/ 7367877 w 7579934"/>
              <a:gd name="connsiteY9" fmla="*/ 0 h 416649"/>
              <a:gd name="connsiteX10" fmla="*/ 7379651 w 7579934"/>
              <a:gd name="connsiteY10" fmla="*/ 0 h 416649"/>
              <a:gd name="connsiteX11" fmla="*/ 7379651 w 7579934"/>
              <a:gd name="connsiteY11" fmla="*/ 812 h 416649"/>
              <a:gd name="connsiteX12" fmla="*/ 7413594 w 7579934"/>
              <a:gd name="connsiteY12" fmla="*/ 4234 h 416649"/>
              <a:gd name="connsiteX13" fmla="*/ 7579934 w 7579934"/>
              <a:gd name="connsiteY13" fmla="*/ 208325 h 416649"/>
              <a:gd name="connsiteX14" fmla="*/ 7413594 w 7579934"/>
              <a:gd name="connsiteY14" fmla="*/ 412417 h 416649"/>
              <a:gd name="connsiteX15" fmla="*/ 7379651 w 7579934"/>
              <a:gd name="connsiteY15" fmla="*/ 415839 h 416649"/>
              <a:gd name="connsiteX16" fmla="*/ 7379651 w 7579934"/>
              <a:gd name="connsiteY16" fmla="*/ 416648 h 416649"/>
              <a:gd name="connsiteX17" fmla="*/ 7371620 w 7579934"/>
              <a:gd name="connsiteY17" fmla="*/ 416648 h 416649"/>
              <a:gd name="connsiteX18" fmla="*/ 7371610 w 7579934"/>
              <a:gd name="connsiteY18" fmla="*/ 416649 h 416649"/>
              <a:gd name="connsiteX19" fmla="*/ 7371600 w 7579934"/>
              <a:gd name="connsiteY19" fmla="*/ 416648 h 416649"/>
              <a:gd name="connsiteX20" fmla="*/ 7367877 w 7579934"/>
              <a:gd name="connsiteY20" fmla="*/ 416648 h 416649"/>
              <a:gd name="connsiteX21" fmla="*/ 7127179 w 7579934"/>
              <a:gd name="connsiteY21" fmla="*/ 416648 h 416649"/>
              <a:gd name="connsiteX22" fmla="*/ 7127169 w 7579934"/>
              <a:gd name="connsiteY22" fmla="*/ 416649 h 416649"/>
              <a:gd name="connsiteX23" fmla="*/ 7127159 w 7579934"/>
              <a:gd name="connsiteY23" fmla="*/ 416648 h 416649"/>
              <a:gd name="connsiteX24" fmla="*/ 7123436 w 7579934"/>
              <a:gd name="connsiteY24" fmla="*/ 416648 h 416649"/>
              <a:gd name="connsiteX25" fmla="*/ 6685567 w 7579934"/>
              <a:gd name="connsiteY25" fmla="*/ 416648 h 416649"/>
              <a:gd name="connsiteX26" fmla="*/ 6438968 w 7579934"/>
              <a:gd name="connsiteY26" fmla="*/ 416648 h 416649"/>
              <a:gd name="connsiteX27" fmla="*/ 5756658 w 7579934"/>
              <a:gd name="connsiteY27" fmla="*/ 416648 h 416649"/>
              <a:gd name="connsiteX28" fmla="*/ 5752935 w 7579934"/>
              <a:gd name="connsiteY28" fmla="*/ 416648 h 416649"/>
              <a:gd name="connsiteX29" fmla="*/ 5752925 w 7579934"/>
              <a:gd name="connsiteY29" fmla="*/ 416649 h 416649"/>
              <a:gd name="connsiteX30" fmla="*/ 5752915 w 7579934"/>
              <a:gd name="connsiteY30" fmla="*/ 416648 h 416649"/>
              <a:gd name="connsiteX31" fmla="*/ 5744884 w 7579934"/>
              <a:gd name="connsiteY31" fmla="*/ 416648 h 416649"/>
              <a:gd name="connsiteX32" fmla="*/ 5295679 w 7579934"/>
              <a:gd name="connsiteY32" fmla="*/ 416648 h 416649"/>
              <a:gd name="connsiteX33" fmla="*/ 4811595 w 7579934"/>
              <a:gd name="connsiteY33" fmla="*/ 416648 h 416649"/>
              <a:gd name="connsiteX34" fmla="*/ 2523898 w 7579934"/>
              <a:gd name="connsiteY34" fmla="*/ 416648 h 416649"/>
              <a:gd name="connsiteX35" fmla="*/ 2287697 w 7579934"/>
              <a:gd name="connsiteY35" fmla="*/ 416648 h 416649"/>
              <a:gd name="connsiteX36" fmla="*/ 212057 w 7579934"/>
              <a:gd name="connsiteY36" fmla="*/ 416648 h 416649"/>
              <a:gd name="connsiteX37" fmla="*/ 212057 w 7579934"/>
              <a:gd name="connsiteY37" fmla="*/ 416273 h 416649"/>
              <a:gd name="connsiteX38" fmla="*/ 208324 w 7579934"/>
              <a:gd name="connsiteY38" fmla="*/ 416649 h 416649"/>
              <a:gd name="connsiteX39" fmla="*/ 0 w 7579934"/>
              <a:gd name="connsiteY39" fmla="*/ 208325 h 416649"/>
              <a:gd name="connsiteX40" fmla="*/ 208324 w 7579934"/>
              <a:gd name="connsiteY40" fmla="*/ 1 h 416649"/>
              <a:gd name="connsiteX41" fmla="*/ 212057 w 7579934"/>
              <a:gd name="connsiteY4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79934" h="416649">
                <a:moveTo>
                  <a:pt x="212057" y="0"/>
                </a:moveTo>
                <a:lnTo>
                  <a:pt x="2287697" y="0"/>
                </a:lnTo>
                <a:lnTo>
                  <a:pt x="2523898" y="0"/>
                </a:lnTo>
                <a:lnTo>
                  <a:pt x="4811595" y="0"/>
                </a:lnTo>
                <a:lnTo>
                  <a:pt x="5744884" y="0"/>
                </a:lnTo>
                <a:lnTo>
                  <a:pt x="5756658" y="0"/>
                </a:lnTo>
                <a:lnTo>
                  <a:pt x="6438968" y="0"/>
                </a:lnTo>
                <a:lnTo>
                  <a:pt x="6685567" y="0"/>
                </a:lnTo>
                <a:lnTo>
                  <a:pt x="7123436" y="0"/>
                </a:lnTo>
                <a:lnTo>
                  <a:pt x="7367877" y="0"/>
                </a:lnTo>
                <a:lnTo>
                  <a:pt x="7379651" y="0"/>
                </a:lnTo>
                <a:lnTo>
                  <a:pt x="7379651" y="812"/>
                </a:lnTo>
                <a:lnTo>
                  <a:pt x="7413594" y="4234"/>
                </a:lnTo>
                <a:cubicBezTo>
                  <a:pt x="7508524" y="23659"/>
                  <a:pt x="7579934" y="107653"/>
                  <a:pt x="7579934" y="208325"/>
                </a:cubicBezTo>
                <a:cubicBezTo>
                  <a:pt x="7579934" y="308997"/>
                  <a:pt x="7508524" y="392991"/>
                  <a:pt x="7413594" y="412417"/>
                </a:cubicBezTo>
                <a:lnTo>
                  <a:pt x="7379651" y="415839"/>
                </a:lnTo>
                <a:lnTo>
                  <a:pt x="7379651" y="416648"/>
                </a:lnTo>
                <a:lnTo>
                  <a:pt x="7371620" y="416648"/>
                </a:lnTo>
                <a:lnTo>
                  <a:pt x="7371610" y="416649"/>
                </a:lnTo>
                <a:lnTo>
                  <a:pt x="7371600" y="416648"/>
                </a:lnTo>
                <a:lnTo>
                  <a:pt x="7367877" y="416648"/>
                </a:lnTo>
                <a:lnTo>
                  <a:pt x="7127179" y="416648"/>
                </a:lnTo>
                <a:lnTo>
                  <a:pt x="7127169" y="416649"/>
                </a:lnTo>
                <a:lnTo>
                  <a:pt x="7127159" y="416648"/>
                </a:lnTo>
                <a:lnTo>
                  <a:pt x="7123436" y="416648"/>
                </a:lnTo>
                <a:lnTo>
                  <a:pt x="6685567" y="416648"/>
                </a:lnTo>
                <a:lnTo>
                  <a:pt x="6438968" y="416648"/>
                </a:lnTo>
                <a:lnTo>
                  <a:pt x="5756658" y="416648"/>
                </a:lnTo>
                <a:lnTo>
                  <a:pt x="5752935" y="416648"/>
                </a:lnTo>
                <a:lnTo>
                  <a:pt x="5752925" y="416649"/>
                </a:lnTo>
                <a:lnTo>
                  <a:pt x="5752915" y="416648"/>
                </a:lnTo>
                <a:lnTo>
                  <a:pt x="5744884" y="416648"/>
                </a:lnTo>
                <a:lnTo>
                  <a:pt x="5295679" y="416648"/>
                </a:lnTo>
                <a:lnTo>
                  <a:pt x="4811595" y="416648"/>
                </a:lnTo>
                <a:lnTo>
                  <a:pt x="2523898" y="416648"/>
                </a:lnTo>
                <a:lnTo>
                  <a:pt x="2287697"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57200"/>
            <a:r>
              <a:rPr lang="pl-PL" spc="-20" dirty="0">
                <a:solidFill>
                  <a:schemeClr val="tx2">
                    <a:lumMod val="10000"/>
                  </a:schemeClr>
                </a:solidFill>
                <a:latin typeface="Lato" panose="020B0604020202020204" charset="-18"/>
              </a:rPr>
              <a:t>charakterystyczne rysy twarzy, duża waga urodzeniowa, dysfunkcja układu moczowego</a:t>
            </a:r>
          </a:p>
        </p:txBody>
      </p:sp>
      <p:sp>
        <p:nvSpPr>
          <p:cNvPr id="19" name="Tekst A">
            <a:extLst>
              <a:ext uri="{FF2B5EF4-FFF2-40B4-BE49-F238E27FC236}">
                <a16:creationId xmlns:a16="http://schemas.microsoft.com/office/drawing/2014/main" id="{DC3383EE-7DD7-4719-B38A-3B3CB60F5D96}"/>
              </a:ext>
            </a:extLst>
          </p:cNvPr>
          <p:cNvSpPr/>
          <p:nvPr/>
        </p:nvSpPr>
        <p:spPr>
          <a:xfrm>
            <a:off x="782032" y="1285319"/>
            <a:ext cx="7579934" cy="416649"/>
          </a:xfrm>
          <a:custGeom>
            <a:avLst/>
            <a:gdLst>
              <a:gd name="connsiteX0" fmla="*/ 212057 w 7579934"/>
              <a:gd name="connsiteY0" fmla="*/ 0 h 416649"/>
              <a:gd name="connsiteX1" fmla="*/ 2287697 w 7579934"/>
              <a:gd name="connsiteY1" fmla="*/ 0 h 416649"/>
              <a:gd name="connsiteX2" fmla="*/ 2523898 w 7579934"/>
              <a:gd name="connsiteY2" fmla="*/ 0 h 416649"/>
              <a:gd name="connsiteX3" fmla="*/ 4811595 w 7579934"/>
              <a:gd name="connsiteY3" fmla="*/ 0 h 416649"/>
              <a:gd name="connsiteX4" fmla="*/ 5744884 w 7579934"/>
              <a:gd name="connsiteY4" fmla="*/ 0 h 416649"/>
              <a:gd name="connsiteX5" fmla="*/ 5756658 w 7579934"/>
              <a:gd name="connsiteY5" fmla="*/ 0 h 416649"/>
              <a:gd name="connsiteX6" fmla="*/ 6438968 w 7579934"/>
              <a:gd name="connsiteY6" fmla="*/ 0 h 416649"/>
              <a:gd name="connsiteX7" fmla="*/ 6685567 w 7579934"/>
              <a:gd name="connsiteY7" fmla="*/ 0 h 416649"/>
              <a:gd name="connsiteX8" fmla="*/ 7123436 w 7579934"/>
              <a:gd name="connsiteY8" fmla="*/ 0 h 416649"/>
              <a:gd name="connsiteX9" fmla="*/ 7367877 w 7579934"/>
              <a:gd name="connsiteY9" fmla="*/ 0 h 416649"/>
              <a:gd name="connsiteX10" fmla="*/ 7379651 w 7579934"/>
              <a:gd name="connsiteY10" fmla="*/ 0 h 416649"/>
              <a:gd name="connsiteX11" fmla="*/ 7379651 w 7579934"/>
              <a:gd name="connsiteY11" fmla="*/ 812 h 416649"/>
              <a:gd name="connsiteX12" fmla="*/ 7413594 w 7579934"/>
              <a:gd name="connsiteY12" fmla="*/ 4234 h 416649"/>
              <a:gd name="connsiteX13" fmla="*/ 7579934 w 7579934"/>
              <a:gd name="connsiteY13" fmla="*/ 208325 h 416649"/>
              <a:gd name="connsiteX14" fmla="*/ 7413594 w 7579934"/>
              <a:gd name="connsiteY14" fmla="*/ 412417 h 416649"/>
              <a:gd name="connsiteX15" fmla="*/ 7379651 w 7579934"/>
              <a:gd name="connsiteY15" fmla="*/ 415839 h 416649"/>
              <a:gd name="connsiteX16" fmla="*/ 7379651 w 7579934"/>
              <a:gd name="connsiteY16" fmla="*/ 416648 h 416649"/>
              <a:gd name="connsiteX17" fmla="*/ 7371620 w 7579934"/>
              <a:gd name="connsiteY17" fmla="*/ 416648 h 416649"/>
              <a:gd name="connsiteX18" fmla="*/ 7371610 w 7579934"/>
              <a:gd name="connsiteY18" fmla="*/ 416649 h 416649"/>
              <a:gd name="connsiteX19" fmla="*/ 7371600 w 7579934"/>
              <a:gd name="connsiteY19" fmla="*/ 416648 h 416649"/>
              <a:gd name="connsiteX20" fmla="*/ 7367877 w 7579934"/>
              <a:gd name="connsiteY20" fmla="*/ 416648 h 416649"/>
              <a:gd name="connsiteX21" fmla="*/ 7127179 w 7579934"/>
              <a:gd name="connsiteY21" fmla="*/ 416648 h 416649"/>
              <a:gd name="connsiteX22" fmla="*/ 7127169 w 7579934"/>
              <a:gd name="connsiteY22" fmla="*/ 416649 h 416649"/>
              <a:gd name="connsiteX23" fmla="*/ 7127159 w 7579934"/>
              <a:gd name="connsiteY23" fmla="*/ 416648 h 416649"/>
              <a:gd name="connsiteX24" fmla="*/ 7123436 w 7579934"/>
              <a:gd name="connsiteY24" fmla="*/ 416648 h 416649"/>
              <a:gd name="connsiteX25" fmla="*/ 6685567 w 7579934"/>
              <a:gd name="connsiteY25" fmla="*/ 416648 h 416649"/>
              <a:gd name="connsiteX26" fmla="*/ 6438968 w 7579934"/>
              <a:gd name="connsiteY26" fmla="*/ 416648 h 416649"/>
              <a:gd name="connsiteX27" fmla="*/ 5756658 w 7579934"/>
              <a:gd name="connsiteY27" fmla="*/ 416648 h 416649"/>
              <a:gd name="connsiteX28" fmla="*/ 5752935 w 7579934"/>
              <a:gd name="connsiteY28" fmla="*/ 416648 h 416649"/>
              <a:gd name="connsiteX29" fmla="*/ 5752925 w 7579934"/>
              <a:gd name="connsiteY29" fmla="*/ 416649 h 416649"/>
              <a:gd name="connsiteX30" fmla="*/ 5752915 w 7579934"/>
              <a:gd name="connsiteY30" fmla="*/ 416648 h 416649"/>
              <a:gd name="connsiteX31" fmla="*/ 5744884 w 7579934"/>
              <a:gd name="connsiteY31" fmla="*/ 416648 h 416649"/>
              <a:gd name="connsiteX32" fmla="*/ 5295679 w 7579934"/>
              <a:gd name="connsiteY32" fmla="*/ 416648 h 416649"/>
              <a:gd name="connsiteX33" fmla="*/ 4811595 w 7579934"/>
              <a:gd name="connsiteY33" fmla="*/ 416648 h 416649"/>
              <a:gd name="connsiteX34" fmla="*/ 2523898 w 7579934"/>
              <a:gd name="connsiteY34" fmla="*/ 416648 h 416649"/>
              <a:gd name="connsiteX35" fmla="*/ 2287697 w 7579934"/>
              <a:gd name="connsiteY35" fmla="*/ 416648 h 416649"/>
              <a:gd name="connsiteX36" fmla="*/ 212057 w 7579934"/>
              <a:gd name="connsiteY36" fmla="*/ 416648 h 416649"/>
              <a:gd name="connsiteX37" fmla="*/ 212057 w 7579934"/>
              <a:gd name="connsiteY37" fmla="*/ 416273 h 416649"/>
              <a:gd name="connsiteX38" fmla="*/ 208324 w 7579934"/>
              <a:gd name="connsiteY38" fmla="*/ 416649 h 416649"/>
              <a:gd name="connsiteX39" fmla="*/ 0 w 7579934"/>
              <a:gd name="connsiteY39" fmla="*/ 208325 h 416649"/>
              <a:gd name="connsiteX40" fmla="*/ 208324 w 7579934"/>
              <a:gd name="connsiteY40" fmla="*/ 1 h 416649"/>
              <a:gd name="connsiteX41" fmla="*/ 212057 w 7579934"/>
              <a:gd name="connsiteY4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79934" h="416649">
                <a:moveTo>
                  <a:pt x="212057" y="0"/>
                </a:moveTo>
                <a:lnTo>
                  <a:pt x="2287697" y="0"/>
                </a:lnTo>
                <a:lnTo>
                  <a:pt x="2523898" y="0"/>
                </a:lnTo>
                <a:lnTo>
                  <a:pt x="4811595" y="0"/>
                </a:lnTo>
                <a:lnTo>
                  <a:pt x="5744884" y="0"/>
                </a:lnTo>
                <a:lnTo>
                  <a:pt x="5756658" y="0"/>
                </a:lnTo>
                <a:lnTo>
                  <a:pt x="6438968" y="0"/>
                </a:lnTo>
                <a:lnTo>
                  <a:pt x="6685567" y="0"/>
                </a:lnTo>
                <a:lnTo>
                  <a:pt x="7123436" y="0"/>
                </a:lnTo>
                <a:lnTo>
                  <a:pt x="7367877" y="0"/>
                </a:lnTo>
                <a:lnTo>
                  <a:pt x="7379651" y="0"/>
                </a:lnTo>
                <a:lnTo>
                  <a:pt x="7379651" y="812"/>
                </a:lnTo>
                <a:lnTo>
                  <a:pt x="7413594" y="4234"/>
                </a:lnTo>
                <a:cubicBezTo>
                  <a:pt x="7508524" y="23659"/>
                  <a:pt x="7579934" y="107653"/>
                  <a:pt x="7579934" y="208325"/>
                </a:cubicBezTo>
                <a:cubicBezTo>
                  <a:pt x="7579934" y="308997"/>
                  <a:pt x="7508524" y="392991"/>
                  <a:pt x="7413594" y="412417"/>
                </a:cubicBezTo>
                <a:lnTo>
                  <a:pt x="7379651" y="415839"/>
                </a:lnTo>
                <a:lnTo>
                  <a:pt x="7379651" y="416648"/>
                </a:lnTo>
                <a:lnTo>
                  <a:pt x="7371620" y="416648"/>
                </a:lnTo>
                <a:lnTo>
                  <a:pt x="7371610" y="416649"/>
                </a:lnTo>
                <a:lnTo>
                  <a:pt x="7371600" y="416648"/>
                </a:lnTo>
                <a:lnTo>
                  <a:pt x="7367877" y="416648"/>
                </a:lnTo>
                <a:lnTo>
                  <a:pt x="7127179" y="416648"/>
                </a:lnTo>
                <a:lnTo>
                  <a:pt x="7127169" y="416649"/>
                </a:lnTo>
                <a:lnTo>
                  <a:pt x="7127159" y="416648"/>
                </a:lnTo>
                <a:lnTo>
                  <a:pt x="7123436" y="416648"/>
                </a:lnTo>
                <a:lnTo>
                  <a:pt x="6685567" y="416648"/>
                </a:lnTo>
                <a:lnTo>
                  <a:pt x="6438968" y="416648"/>
                </a:lnTo>
                <a:lnTo>
                  <a:pt x="5756658" y="416648"/>
                </a:lnTo>
                <a:lnTo>
                  <a:pt x="5752935" y="416648"/>
                </a:lnTo>
                <a:lnTo>
                  <a:pt x="5752925" y="416649"/>
                </a:lnTo>
                <a:lnTo>
                  <a:pt x="5752915" y="416648"/>
                </a:lnTo>
                <a:lnTo>
                  <a:pt x="5744884" y="416648"/>
                </a:lnTo>
                <a:lnTo>
                  <a:pt x="5295679" y="416648"/>
                </a:lnTo>
                <a:lnTo>
                  <a:pt x="4811595" y="416648"/>
                </a:lnTo>
                <a:lnTo>
                  <a:pt x="2523898" y="416648"/>
                </a:lnTo>
                <a:lnTo>
                  <a:pt x="2287697"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57200"/>
            <a:r>
              <a:rPr lang="pl-PL" spc="-20" dirty="0">
                <a:solidFill>
                  <a:schemeClr val="tx2">
                    <a:lumMod val="10000"/>
                  </a:schemeClr>
                </a:solidFill>
                <a:latin typeface="Lato" panose="020B0604020202020204" charset="-18"/>
              </a:rPr>
              <a:t>charakterystyczne rysy twarzy, mała waga urodzeniowa, dysfunkcja układu nerwowego</a:t>
            </a:r>
          </a:p>
        </p:txBody>
      </p:sp>
      <p:sp>
        <p:nvSpPr>
          <p:cNvPr id="29" name="Odpowiedź C">
            <a:extLst>
              <a:ext uri="{FF2B5EF4-FFF2-40B4-BE49-F238E27FC236}">
                <a16:creationId xmlns:a16="http://schemas.microsoft.com/office/drawing/2014/main" id="{7B0A691D-A9E3-4E14-BFEA-4CC8ECC119CD}"/>
              </a:ext>
            </a:extLst>
          </p:cNvPr>
          <p:cNvSpPr/>
          <p:nvPr/>
        </p:nvSpPr>
        <p:spPr>
          <a:xfrm>
            <a:off x="767715" y="2275473"/>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C</a:t>
            </a:r>
          </a:p>
        </p:txBody>
      </p:sp>
      <p:sp>
        <p:nvSpPr>
          <p:cNvPr id="22" name="Odpowiedź B">
            <a:extLst>
              <a:ext uri="{FF2B5EF4-FFF2-40B4-BE49-F238E27FC236}">
                <a16:creationId xmlns:a16="http://schemas.microsoft.com/office/drawing/2014/main" id="{98CB7893-1B3B-4B69-84B6-E07BEA32E464}"/>
              </a:ext>
            </a:extLst>
          </p:cNvPr>
          <p:cNvSpPr/>
          <p:nvPr/>
        </p:nvSpPr>
        <p:spPr>
          <a:xfrm>
            <a:off x="767715" y="1778074"/>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B</a:t>
            </a:r>
          </a:p>
        </p:txBody>
      </p:sp>
      <p:sp>
        <p:nvSpPr>
          <p:cNvPr id="23" name="Odpowiedź A">
            <a:extLst>
              <a:ext uri="{FF2B5EF4-FFF2-40B4-BE49-F238E27FC236}">
                <a16:creationId xmlns:a16="http://schemas.microsoft.com/office/drawing/2014/main" id="{5BE4C9AF-F072-412B-8F1A-926450AB2D93}"/>
              </a:ext>
            </a:extLst>
          </p:cNvPr>
          <p:cNvSpPr/>
          <p:nvPr/>
        </p:nvSpPr>
        <p:spPr>
          <a:xfrm>
            <a:off x="767712" y="1266844"/>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A</a:t>
            </a:r>
          </a:p>
        </p:txBody>
      </p:sp>
      <p:sp>
        <p:nvSpPr>
          <p:cNvPr id="31" name="Przesłona C">
            <a:extLst>
              <a:ext uri="{FF2B5EF4-FFF2-40B4-BE49-F238E27FC236}">
                <a16:creationId xmlns:a16="http://schemas.microsoft.com/office/drawing/2014/main" id="{3F6329E1-ACC0-4105-BBA0-EC9BD4458536}"/>
              </a:ext>
            </a:extLst>
          </p:cNvPr>
          <p:cNvSpPr/>
          <p:nvPr/>
        </p:nvSpPr>
        <p:spPr>
          <a:xfrm>
            <a:off x="767712" y="2251442"/>
            <a:ext cx="7712863" cy="489806"/>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Przesłona B">
            <a:extLst>
              <a:ext uri="{FF2B5EF4-FFF2-40B4-BE49-F238E27FC236}">
                <a16:creationId xmlns:a16="http://schemas.microsoft.com/office/drawing/2014/main" id="{BD1E85D1-EE59-43F4-BFFD-F59B7A846EC8}"/>
              </a:ext>
            </a:extLst>
          </p:cNvPr>
          <p:cNvSpPr/>
          <p:nvPr/>
        </p:nvSpPr>
        <p:spPr>
          <a:xfrm>
            <a:off x="767712" y="1743883"/>
            <a:ext cx="7712863" cy="489806"/>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rzesłona A">
            <a:extLst>
              <a:ext uri="{FF2B5EF4-FFF2-40B4-BE49-F238E27FC236}">
                <a16:creationId xmlns:a16="http://schemas.microsoft.com/office/drawing/2014/main" id="{54FCB4A3-6F9C-44C8-99A9-43E798540167}"/>
              </a:ext>
            </a:extLst>
          </p:cNvPr>
          <p:cNvSpPr/>
          <p:nvPr/>
        </p:nvSpPr>
        <p:spPr>
          <a:xfrm>
            <a:off x="767712" y="1236110"/>
            <a:ext cx="7712863" cy="489806"/>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908876498"/>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7"/>
                                        </p:tgtEl>
                                        <p:attrNameLst>
                                          <p:attrName>fillcolor</p:attrName>
                                        </p:attrNameLst>
                                      </p:cBhvr>
                                      <p:to>
                                        <a:srgbClr val="F20253"/>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mph" presetSubtype="2" fill="hold" grpId="0" nodeType="withEffect">
                                  <p:stCondLst>
                                    <p:cond delay="0"/>
                                  </p:stCondLst>
                                  <p:childTnLst>
                                    <p:animClr clrSpc="rgb" dir="cw">
                                      <p:cBhvr>
                                        <p:cTn id="18" dur="500" fill="hold"/>
                                        <p:tgtEl>
                                          <p:spTgt spid="14"/>
                                        </p:tgtEl>
                                        <p:attrNameLst>
                                          <p:attrName>fillcolor</p:attrName>
                                        </p:attrNameLst>
                                      </p:cBhvr>
                                      <p:to>
                                        <a:srgbClr val="F20253"/>
                                      </p:to>
                                    </p:animClr>
                                    <p:set>
                                      <p:cBhvr>
                                        <p:cTn id="19" dur="500" fill="hold"/>
                                        <p:tgtEl>
                                          <p:spTgt spid="14"/>
                                        </p:tgtEl>
                                        <p:attrNameLst>
                                          <p:attrName>fill.type</p:attrName>
                                        </p:attrNameLst>
                                      </p:cBhvr>
                                      <p:to>
                                        <p:strVal val="solid"/>
                                      </p:to>
                                    </p:set>
                                    <p:set>
                                      <p:cBhvr>
                                        <p:cTn id="20"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9"/>
                                        </p:tgtEl>
                                        <p:attrNameLst>
                                          <p:attrName>fillcolor</p:attrName>
                                        </p:attrNameLst>
                                      </p:cBhvr>
                                      <p:to>
                                        <a:srgbClr val="92D050"/>
                                      </p:to>
                                    </p:animClr>
                                    <p:set>
                                      <p:cBhvr>
                                        <p:cTn id="26" dur="500" fill="hold"/>
                                        <p:tgtEl>
                                          <p:spTgt spid="9"/>
                                        </p:tgtEl>
                                        <p:attrNameLst>
                                          <p:attrName>fill.type</p:attrName>
                                        </p:attrNameLst>
                                      </p:cBhvr>
                                      <p:to>
                                        <p:strVal val="solid"/>
                                      </p:to>
                                    </p:set>
                                    <p:set>
                                      <p:cBhvr>
                                        <p:cTn id="27" dur="500" fill="hold"/>
                                        <p:tgtEl>
                                          <p:spTgt spid="9"/>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mph" presetSubtype="2" fill="hold" grpId="0" nodeType="withEffect">
                                  <p:stCondLst>
                                    <p:cond delay="0"/>
                                  </p:stCondLst>
                                  <p:childTnLst>
                                    <p:animClr clrSpc="rgb" dir="cw">
                                      <p:cBhvr>
                                        <p:cTn id="31" dur="500" fill="hold"/>
                                        <p:tgtEl>
                                          <p:spTgt spid="12"/>
                                        </p:tgtEl>
                                        <p:attrNameLst>
                                          <p:attrName>fillcolor</p:attrName>
                                        </p:attrNameLst>
                                      </p:cBhvr>
                                      <p:to>
                                        <a:srgbClr val="92D050"/>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21"/>
                                        </p:tgtEl>
                                        <p:attrNameLst>
                                          <p:attrName>fillcolor</p:attrName>
                                        </p:attrNameLst>
                                      </p:cBhvr>
                                      <p:to>
                                        <a:srgbClr val="F20253"/>
                                      </p:to>
                                    </p:animClr>
                                    <p:set>
                                      <p:cBhvr>
                                        <p:cTn id="39" dur="500" fill="hold"/>
                                        <p:tgtEl>
                                          <p:spTgt spid="21"/>
                                        </p:tgtEl>
                                        <p:attrNameLst>
                                          <p:attrName>fill.type</p:attrName>
                                        </p:attrNameLst>
                                      </p:cBhvr>
                                      <p:to>
                                        <p:strVal val="solid"/>
                                      </p:to>
                                    </p:set>
                                    <p:set>
                                      <p:cBhvr>
                                        <p:cTn id="40" dur="500" fill="hold"/>
                                        <p:tgtEl>
                                          <p:spTgt spid="21"/>
                                        </p:tgtEl>
                                        <p:attrNameLst>
                                          <p:attrName>fill.on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mph" presetSubtype="2" fill="hold" grpId="0" nodeType="withEffect">
                                  <p:stCondLst>
                                    <p:cond delay="0"/>
                                  </p:stCondLst>
                                  <p:childTnLst>
                                    <p:animClr clrSpc="rgb" dir="cw">
                                      <p:cBhvr>
                                        <p:cTn id="44" dur="500" fill="hold"/>
                                        <p:tgtEl>
                                          <p:spTgt spid="22"/>
                                        </p:tgtEl>
                                        <p:attrNameLst>
                                          <p:attrName>fillcolor</p:attrName>
                                        </p:attrNameLst>
                                      </p:cBhvr>
                                      <p:to>
                                        <a:srgbClr val="F20253"/>
                                      </p:to>
                                    </p:animClr>
                                    <p:set>
                                      <p:cBhvr>
                                        <p:cTn id="45" dur="500" fill="hold"/>
                                        <p:tgtEl>
                                          <p:spTgt spid="22"/>
                                        </p:tgtEl>
                                        <p:attrNameLst>
                                          <p:attrName>fill.type</p:attrName>
                                        </p:attrNameLst>
                                      </p:cBhvr>
                                      <p:to>
                                        <p:strVal val="solid"/>
                                      </p:to>
                                    </p:set>
                                    <p:set>
                                      <p:cBhvr>
                                        <p:cTn id="46" dur="5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26"/>
                                        </p:tgtEl>
                                        <p:attrNameLst>
                                          <p:attrName>fillcolor</p:attrName>
                                        </p:attrNameLst>
                                      </p:cBhvr>
                                      <p:to>
                                        <a:srgbClr val="F20253"/>
                                      </p:to>
                                    </p:animClr>
                                    <p:set>
                                      <p:cBhvr>
                                        <p:cTn id="52" dur="500" fill="hold"/>
                                        <p:tgtEl>
                                          <p:spTgt spid="26"/>
                                        </p:tgtEl>
                                        <p:attrNameLst>
                                          <p:attrName>fill.type</p:attrName>
                                        </p:attrNameLst>
                                      </p:cBhvr>
                                      <p:to>
                                        <p:strVal val="solid"/>
                                      </p:to>
                                    </p:set>
                                    <p:set>
                                      <p:cBhvr>
                                        <p:cTn id="53" dur="500" fill="hold"/>
                                        <p:tgtEl>
                                          <p:spTgt spid="26"/>
                                        </p:tgtEl>
                                        <p:attrNameLst>
                                          <p:attrName>fill.on</p:attrName>
                                        </p:attrNameLst>
                                      </p:cBhvr>
                                      <p:to>
                                        <p:strVal val="tru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mph" presetSubtype="2" fill="hold" grpId="0" nodeType="withEffect">
                                  <p:stCondLst>
                                    <p:cond delay="0"/>
                                  </p:stCondLst>
                                  <p:childTnLst>
                                    <p:animClr clrSpc="rgb" dir="cw">
                                      <p:cBhvr>
                                        <p:cTn id="57" dur="500" fill="hold"/>
                                        <p:tgtEl>
                                          <p:spTgt spid="29"/>
                                        </p:tgtEl>
                                        <p:attrNameLst>
                                          <p:attrName>fillcolor</p:attrName>
                                        </p:attrNameLst>
                                      </p:cBhvr>
                                      <p:to>
                                        <a:srgbClr val="F20253"/>
                                      </p:to>
                                    </p:animClr>
                                    <p:set>
                                      <p:cBhvr>
                                        <p:cTn id="58" dur="500" fill="hold"/>
                                        <p:tgtEl>
                                          <p:spTgt spid="29"/>
                                        </p:tgtEl>
                                        <p:attrNameLst>
                                          <p:attrName>fill.type</p:attrName>
                                        </p:attrNameLst>
                                      </p:cBhvr>
                                      <p:to>
                                        <p:strVal val="solid"/>
                                      </p:to>
                                    </p:set>
                                    <p:set>
                                      <p:cBhvr>
                                        <p:cTn id="59"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9"/>
                                        </p:tgtEl>
                                        <p:attrNameLst>
                                          <p:attrName>fillcolor</p:attrName>
                                        </p:attrNameLst>
                                      </p:cBhvr>
                                      <p:to>
                                        <a:srgbClr val="92D050"/>
                                      </p:to>
                                    </p:animClr>
                                    <p:set>
                                      <p:cBhvr>
                                        <p:cTn id="65" dur="500" fill="hold"/>
                                        <p:tgtEl>
                                          <p:spTgt spid="19"/>
                                        </p:tgtEl>
                                        <p:attrNameLst>
                                          <p:attrName>fill.type</p:attrName>
                                        </p:attrNameLst>
                                      </p:cBhvr>
                                      <p:to>
                                        <p:strVal val="solid"/>
                                      </p:to>
                                    </p:set>
                                    <p:set>
                                      <p:cBhvr>
                                        <p:cTn id="66" dur="500" fill="hold"/>
                                        <p:tgtEl>
                                          <p:spTgt spid="19"/>
                                        </p:tgtEl>
                                        <p:attrNameLst>
                                          <p:attrName>fill.on</p:attrName>
                                        </p:attrNameLst>
                                      </p:cBhvr>
                                      <p:to>
                                        <p:strVal val="tru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mph" presetSubtype="2" fill="hold" nodeType="withEffect">
                                  <p:stCondLst>
                                    <p:cond delay="0"/>
                                  </p:stCondLst>
                                  <p:childTnLst>
                                    <p:animClr clrSpc="rgb" dir="cw">
                                      <p:cBhvr>
                                        <p:cTn id="70" dur="500" fill="hold"/>
                                        <p:tgtEl>
                                          <p:spTgt spid="23"/>
                                        </p:tgtEl>
                                        <p:attrNameLst>
                                          <p:attrName>fillcolor</p:attrName>
                                        </p:attrNameLst>
                                      </p:cBhvr>
                                      <p:to>
                                        <a:srgbClr val="92D050"/>
                                      </p:to>
                                    </p:animClr>
                                    <p:set>
                                      <p:cBhvr>
                                        <p:cTn id="71" dur="500" fill="hold"/>
                                        <p:tgtEl>
                                          <p:spTgt spid="23"/>
                                        </p:tgtEl>
                                        <p:attrNameLst>
                                          <p:attrName>fill.type</p:attrName>
                                        </p:attrNameLst>
                                      </p:cBhvr>
                                      <p:to>
                                        <p:strVal val="solid"/>
                                      </p:to>
                                    </p:set>
                                    <p:set>
                                      <p:cBhvr>
                                        <p:cTn id="72" dur="5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bldLst>
      <p:bldP spid="12" grpId="0" animBg="1"/>
      <p:bldP spid="14" grpId="0" animBg="1"/>
      <p:bldP spid="15" grpId="0" animBg="1"/>
      <p:bldP spid="16" grpId="0" animBg="1"/>
      <p:bldP spid="29" grpId="0" animBg="1"/>
      <p:bldP spid="22" grpId="0" animBg="1"/>
      <p:bldP spid="31" grpId="0" animBg="1"/>
      <p:bldP spid="30"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QUIZ</a:t>
            </a:r>
          </a:p>
        </p:txBody>
      </p:sp>
      <p:sp>
        <p:nvSpPr>
          <p:cNvPr id="2" name="Następny slajd">
            <a:hlinkClick r:id="" action="ppaction://hlinkshowjump?jump=nextslide" highlightClick="1"/>
            <a:extLst>
              <a:ext uri="{FF2B5EF4-FFF2-40B4-BE49-F238E27FC236}">
                <a16:creationId xmlns:a16="http://schemas.microsoft.com/office/drawing/2014/main" id="{08C1186E-2206-4E15-A9E5-3BA0496D608A}"/>
              </a:ext>
            </a:extLst>
          </p:cNvPr>
          <p:cNvSpPr/>
          <p:nvPr/>
        </p:nvSpPr>
        <p:spPr>
          <a:xfrm>
            <a:off x="6764622" y="4560360"/>
            <a:ext cx="2175541" cy="416649"/>
          </a:xfrm>
          <a:custGeom>
            <a:avLst/>
            <a:gdLst>
              <a:gd name="connsiteX0" fmla="*/ 212057 w 2175541"/>
              <a:gd name="connsiteY0" fmla="*/ 0 h 416649"/>
              <a:gd name="connsiteX1" fmla="*/ 340491 w 2175541"/>
              <a:gd name="connsiteY1" fmla="*/ 0 h 416649"/>
              <a:gd name="connsiteX2" fmla="*/ 894367 w 2175541"/>
              <a:gd name="connsiteY2" fmla="*/ 0 h 416649"/>
              <a:gd name="connsiteX3" fmla="*/ 1281174 w 2175541"/>
              <a:gd name="connsiteY3" fmla="*/ 0 h 416649"/>
              <a:gd name="connsiteX4" fmla="*/ 1835050 w 2175541"/>
              <a:gd name="connsiteY4" fmla="*/ 0 h 416649"/>
              <a:gd name="connsiteX5" fmla="*/ 1963484 w 2175541"/>
              <a:gd name="connsiteY5" fmla="*/ 0 h 416649"/>
              <a:gd name="connsiteX6" fmla="*/ 1963484 w 2175541"/>
              <a:gd name="connsiteY6" fmla="*/ 377 h 416649"/>
              <a:gd name="connsiteX7" fmla="*/ 1967217 w 2175541"/>
              <a:gd name="connsiteY7" fmla="*/ 1 h 416649"/>
              <a:gd name="connsiteX8" fmla="*/ 2175541 w 2175541"/>
              <a:gd name="connsiteY8" fmla="*/ 208325 h 416649"/>
              <a:gd name="connsiteX9" fmla="*/ 1967217 w 2175541"/>
              <a:gd name="connsiteY9" fmla="*/ 416649 h 416649"/>
              <a:gd name="connsiteX10" fmla="*/ 1963484 w 2175541"/>
              <a:gd name="connsiteY10" fmla="*/ 416273 h 416649"/>
              <a:gd name="connsiteX11" fmla="*/ 1963484 w 2175541"/>
              <a:gd name="connsiteY11" fmla="*/ 416648 h 416649"/>
              <a:gd name="connsiteX12" fmla="*/ 1835050 w 2175541"/>
              <a:gd name="connsiteY12" fmla="*/ 416648 h 416649"/>
              <a:gd name="connsiteX13" fmla="*/ 1281174 w 2175541"/>
              <a:gd name="connsiteY13" fmla="*/ 416648 h 416649"/>
              <a:gd name="connsiteX14" fmla="*/ 894367 w 2175541"/>
              <a:gd name="connsiteY14" fmla="*/ 416648 h 416649"/>
              <a:gd name="connsiteX15" fmla="*/ 340491 w 2175541"/>
              <a:gd name="connsiteY15" fmla="*/ 416648 h 416649"/>
              <a:gd name="connsiteX16" fmla="*/ 212057 w 2175541"/>
              <a:gd name="connsiteY16" fmla="*/ 416648 h 416649"/>
              <a:gd name="connsiteX17" fmla="*/ 212057 w 2175541"/>
              <a:gd name="connsiteY17" fmla="*/ 416273 h 416649"/>
              <a:gd name="connsiteX18" fmla="*/ 208324 w 2175541"/>
              <a:gd name="connsiteY18" fmla="*/ 416649 h 416649"/>
              <a:gd name="connsiteX19" fmla="*/ 0 w 2175541"/>
              <a:gd name="connsiteY19" fmla="*/ 208325 h 416649"/>
              <a:gd name="connsiteX20" fmla="*/ 208324 w 2175541"/>
              <a:gd name="connsiteY20" fmla="*/ 1 h 416649"/>
              <a:gd name="connsiteX21" fmla="*/ 212057 w 2175541"/>
              <a:gd name="connsiteY21" fmla="*/ 377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5541" h="416649">
                <a:moveTo>
                  <a:pt x="212057" y="0"/>
                </a:moveTo>
                <a:lnTo>
                  <a:pt x="340491" y="0"/>
                </a:lnTo>
                <a:lnTo>
                  <a:pt x="894367" y="0"/>
                </a:lnTo>
                <a:lnTo>
                  <a:pt x="1281174" y="0"/>
                </a:lnTo>
                <a:lnTo>
                  <a:pt x="1835050" y="0"/>
                </a:lnTo>
                <a:lnTo>
                  <a:pt x="1963484" y="0"/>
                </a:lnTo>
                <a:lnTo>
                  <a:pt x="1963484" y="377"/>
                </a:lnTo>
                <a:lnTo>
                  <a:pt x="1967217" y="1"/>
                </a:lnTo>
                <a:cubicBezTo>
                  <a:pt x="2082271" y="1"/>
                  <a:pt x="2175541" y="93271"/>
                  <a:pt x="2175541" y="208325"/>
                </a:cubicBezTo>
                <a:cubicBezTo>
                  <a:pt x="2175541" y="323379"/>
                  <a:pt x="2082271" y="416649"/>
                  <a:pt x="1967217" y="416649"/>
                </a:cubicBezTo>
                <a:lnTo>
                  <a:pt x="1963484" y="416273"/>
                </a:lnTo>
                <a:lnTo>
                  <a:pt x="1963484" y="416648"/>
                </a:lnTo>
                <a:lnTo>
                  <a:pt x="1835050" y="416648"/>
                </a:lnTo>
                <a:lnTo>
                  <a:pt x="1281174" y="416648"/>
                </a:lnTo>
                <a:lnTo>
                  <a:pt x="894367" y="416648"/>
                </a:lnTo>
                <a:lnTo>
                  <a:pt x="340491" y="416648"/>
                </a:lnTo>
                <a:lnTo>
                  <a:pt x="212057" y="416648"/>
                </a:lnTo>
                <a:lnTo>
                  <a:pt x="212057" y="416273"/>
                </a:lnTo>
                <a:lnTo>
                  <a:pt x="208324" y="416649"/>
                </a:lnTo>
                <a:cubicBezTo>
                  <a:pt x="93270" y="416649"/>
                  <a:pt x="0" y="323379"/>
                  <a:pt x="0" y="208325"/>
                </a:cubicBezTo>
                <a:cubicBezTo>
                  <a:pt x="0" y="93271"/>
                  <a:pt x="93270" y="1"/>
                  <a:pt x="208324" y="1"/>
                </a:cubicBezTo>
                <a:lnTo>
                  <a:pt x="212057" y="37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lang="pl-PL" dirty="0">
                <a:solidFill>
                  <a:schemeClr val="tx2">
                    <a:lumMod val="10000"/>
                  </a:schemeClr>
                </a:solidFill>
                <a:latin typeface="Lato" panose="020B0604020202020204" charset="-18"/>
              </a:rPr>
              <a:t>Następna strona</a:t>
            </a:r>
          </a:p>
        </p:txBody>
      </p:sp>
      <p:sp>
        <p:nvSpPr>
          <p:cNvPr id="3" name="Treść pytania nr. 1">
            <a:extLst>
              <a:ext uri="{FF2B5EF4-FFF2-40B4-BE49-F238E27FC236}">
                <a16:creationId xmlns:a16="http://schemas.microsoft.com/office/drawing/2014/main" id="{A97B2A11-653D-4B1C-ADF3-AE2660836E17}"/>
              </a:ext>
            </a:extLst>
          </p:cNvPr>
          <p:cNvSpPr txBox="1">
            <a:spLocks/>
          </p:cNvSpPr>
          <p:nvPr/>
        </p:nvSpPr>
        <p:spPr>
          <a:xfrm>
            <a:off x="465451" y="863104"/>
            <a:ext cx="8015124" cy="606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lvl="0">
              <a:spcBef>
                <a:spcPts val="0"/>
              </a:spcBef>
              <a:buNone/>
            </a:pPr>
            <a:r>
              <a:rPr lang="pl-PL" sz="1400" b="1" i="1" dirty="0">
                <a:solidFill>
                  <a:schemeClr val="bg1"/>
                </a:solidFill>
              </a:rPr>
              <a:t>5. Ile dzieci cierpiących na zaburzenia rozwojowe spowodowane kontaktem z alkoholem w czasie okresu płodowego, rodzi się w Polsce w ciągu roku?</a:t>
            </a:r>
          </a:p>
          <a:p>
            <a:pPr lvl="0">
              <a:spcBef>
                <a:spcPts val="0"/>
              </a:spcBef>
              <a:buNone/>
            </a:pPr>
            <a:endParaRPr lang="pl-PL" sz="1400" b="1" i="1" dirty="0">
              <a:solidFill>
                <a:schemeClr val="bg1"/>
              </a:solidFill>
            </a:endParaRPr>
          </a:p>
        </p:txBody>
      </p:sp>
      <p:sp>
        <p:nvSpPr>
          <p:cNvPr id="25" name="Tekst C">
            <a:extLst>
              <a:ext uri="{FF2B5EF4-FFF2-40B4-BE49-F238E27FC236}">
                <a16:creationId xmlns:a16="http://schemas.microsoft.com/office/drawing/2014/main" id="{B82A689E-D416-465D-97F5-CA1F5169BFF3}"/>
              </a:ext>
            </a:extLst>
          </p:cNvPr>
          <p:cNvSpPr/>
          <p:nvPr/>
        </p:nvSpPr>
        <p:spPr>
          <a:xfrm>
            <a:off x="783857" y="2526106"/>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około 9000</a:t>
            </a:r>
          </a:p>
        </p:txBody>
      </p:sp>
      <p:sp>
        <p:nvSpPr>
          <p:cNvPr id="9" name="Tekst B">
            <a:extLst>
              <a:ext uri="{FF2B5EF4-FFF2-40B4-BE49-F238E27FC236}">
                <a16:creationId xmlns:a16="http://schemas.microsoft.com/office/drawing/2014/main" id="{BFFEE188-03C2-4EF8-9C44-0422402F64FD}"/>
              </a:ext>
            </a:extLst>
          </p:cNvPr>
          <p:cNvSpPr/>
          <p:nvPr/>
        </p:nvSpPr>
        <p:spPr>
          <a:xfrm>
            <a:off x="783857" y="2014882"/>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około 900</a:t>
            </a:r>
          </a:p>
        </p:txBody>
      </p:sp>
      <p:sp>
        <p:nvSpPr>
          <p:cNvPr id="7" name="Tekst A">
            <a:extLst>
              <a:ext uri="{FF2B5EF4-FFF2-40B4-BE49-F238E27FC236}">
                <a16:creationId xmlns:a16="http://schemas.microsoft.com/office/drawing/2014/main" id="{008DB240-E002-445D-B736-60FEB390E042}"/>
              </a:ext>
            </a:extLst>
          </p:cNvPr>
          <p:cNvSpPr/>
          <p:nvPr/>
        </p:nvSpPr>
        <p:spPr>
          <a:xfrm>
            <a:off x="783857" y="1504741"/>
            <a:ext cx="2035333" cy="416649"/>
          </a:xfrm>
          <a:custGeom>
            <a:avLst/>
            <a:gdLst>
              <a:gd name="connsiteX0" fmla="*/ 200283 w 2035333"/>
              <a:gd name="connsiteY0" fmla="*/ 0 h 416649"/>
              <a:gd name="connsiteX1" fmla="*/ 212057 w 2035333"/>
              <a:gd name="connsiteY1" fmla="*/ 0 h 416649"/>
              <a:gd name="connsiteX2" fmla="*/ 894367 w 2035333"/>
              <a:gd name="connsiteY2" fmla="*/ 0 h 416649"/>
              <a:gd name="connsiteX3" fmla="*/ 1140966 w 2035333"/>
              <a:gd name="connsiteY3" fmla="*/ 0 h 416649"/>
              <a:gd name="connsiteX4" fmla="*/ 1823276 w 2035333"/>
              <a:gd name="connsiteY4" fmla="*/ 0 h 416649"/>
              <a:gd name="connsiteX5" fmla="*/ 1835050 w 2035333"/>
              <a:gd name="connsiteY5" fmla="*/ 0 h 416649"/>
              <a:gd name="connsiteX6" fmla="*/ 1835050 w 2035333"/>
              <a:gd name="connsiteY6" fmla="*/ 812 h 416649"/>
              <a:gd name="connsiteX7" fmla="*/ 1868993 w 2035333"/>
              <a:gd name="connsiteY7" fmla="*/ 4234 h 416649"/>
              <a:gd name="connsiteX8" fmla="*/ 2035333 w 2035333"/>
              <a:gd name="connsiteY8" fmla="*/ 208325 h 416649"/>
              <a:gd name="connsiteX9" fmla="*/ 1868993 w 2035333"/>
              <a:gd name="connsiteY9" fmla="*/ 412417 h 416649"/>
              <a:gd name="connsiteX10" fmla="*/ 1835050 w 2035333"/>
              <a:gd name="connsiteY10" fmla="*/ 415839 h 416649"/>
              <a:gd name="connsiteX11" fmla="*/ 1835050 w 2035333"/>
              <a:gd name="connsiteY11" fmla="*/ 416648 h 416649"/>
              <a:gd name="connsiteX12" fmla="*/ 1827019 w 2035333"/>
              <a:gd name="connsiteY12" fmla="*/ 416648 h 416649"/>
              <a:gd name="connsiteX13" fmla="*/ 1827009 w 2035333"/>
              <a:gd name="connsiteY13" fmla="*/ 416649 h 416649"/>
              <a:gd name="connsiteX14" fmla="*/ 1826999 w 2035333"/>
              <a:gd name="connsiteY14" fmla="*/ 416648 h 416649"/>
              <a:gd name="connsiteX15" fmla="*/ 1823276 w 2035333"/>
              <a:gd name="connsiteY15" fmla="*/ 416648 h 416649"/>
              <a:gd name="connsiteX16" fmla="*/ 1140966 w 2035333"/>
              <a:gd name="connsiteY16" fmla="*/ 416648 h 416649"/>
              <a:gd name="connsiteX17" fmla="*/ 894367 w 2035333"/>
              <a:gd name="connsiteY17" fmla="*/ 416648 h 416649"/>
              <a:gd name="connsiteX18" fmla="*/ 212057 w 2035333"/>
              <a:gd name="connsiteY18" fmla="*/ 416648 h 416649"/>
              <a:gd name="connsiteX19" fmla="*/ 208334 w 2035333"/>
              <a:gd name="connsiteY19" fmla="*/ 416648 h 416649"/>
              <a:gd name="connsiteX20" fmla="*/ 208324 w 2035333"/>
              <a:gd name="connsiteY20" fmla="*/ 416649 h 416649"/>
              <a:gd name="connsiteX21" fmla="*/ 208314 w 2035333"/>
              <a:gd name="connsiteY21" fmla="*/ 416648 h 416649"/>
              <a:gd name="connsiteX22" fmla="*/ 200283 w 2035333"/>
              <a:gd name="connsiteY22" fmla="*/ 416648 h 416649"/>
              <a:gd name="connsiteX23" fmla="*/ 200283 w 2035333"/>
              <a:gd name="connsiteY23" fmla="*/ 415839 h 416649"/>
              <a:gd name="connsiteX24" fmla="*/ 166340 w 2035333"/>
              <a:gd name="connsiteY24" fmla="*/ 412417 h 416649"/>
              <a:gd name="connsiteX25" fmla="*/ 0 w 2035333"/>
              <a:gd name="connsiteY25" fmla="*/ 208325 h 416649"/>
              <a:gd name="connsiteX26" fmla="*/ 166340 w 2035333"/>
              <a:gd name="connsiteY26" fmla="*/ 4234 h 416649"/>
              <a:gd name="connsiteX27" fmla="*/ 200283 w 2035333"/>
              <a:gd name="connsiteY27" fmla="*/ 812 h 4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5333" h="416649">
                <a:moveTo>
                  <a:pt x="200283" y="0"/>
                </a:moveTo>
                <a:lnTo>
                  <a:pt x="212057" y="0"/>
                </a:lnTo>
                <a:lnTo>
                  <a:pt x="894367" y="0"/>
                </a:lnTo>
                <a:lnTo>
                  <a:pt x="1140966" y="0"/>
                </a:lnTo>
                <a:lnTo>
                  <a:pt x="1823276" y="0"/>
                </a:lnTo>
                <a:lnTo>
                  <a:pt x="1835050" y="0"/>
                </a:lnTo>
                <a:lnTo>
                  <a:pt x="1835050" y="812"/>
                </a:lnTo>
                <a:lnTo>
                  <a:pt x="1868993" y="4234"/>
                </a:lnTo>
                <a:cubicBezTo>
                  <a:pt x="1963923" y="23659"/>
                  <a:pt x="2035333" y="107653"/>
                  <a:pt x="2035333" y="208325"/>
                </a:cubicBezTo>
                <a:cubicBezTo>
                  <a:pt x="2035333" y="308997"/>
                  <a:pt x="1963923" y="392991"/>
                  <a:pt x="1868993" y="412417"/>
                </a:cubicBezTo>
                <a:lnTo>
                  <a:pt x="1835050" y="415839"/>
                </a:lnTo>
                <a:lnTo>
                  <a:pt x="1835050" y="416648"/>
                </a:lnTo>
                <a:lnTo>
                  <a:pt x="1827019" y="416648"/>
                </a:lnTo>
                <a:lnTo>
                  <a:pt x="1827009" y="416649"/>
                </a:lnTo>
                <a:lnTo>
                  <a:pt x="1826999" y="416648"/>
                </a:lnTo>
                <a:lnTo>
                  <a:pt x="1823276" y="416648"/>
                </a:lnTo>
                <a:lnTo>
                  <a:pt x="1140966" y="416648"/>
                </a:lnTo>
                <a:lnTo>
                  <a:pt x="894367" y="416648"/>
                </a:lnTo>
                <a:lnTo>
                  <a:pt x="212057" y="416648"/>
                </a:lnTo>
                <a:lnTo>
                  <a:pt x="208334" y="416648"/>
                </a:lnTo>
                <a:lnTo>
                  <a:pt x="208324" y="416649"/>
                </a:lnTo>
                <a:lnTo>
                  <a:pt x="208314" y="416648"/>
                </a:lnTo>
                <a:lnTo>
                  <a:pt x="200283" y="416648"/>
                </a:lnTo>
                <a:lnTo>
                  <a:pt x="200283" y="415839"/>
                </a:lnTo>
                <a:lnTo>
                  <a:pt x="166340" y="412417"/>
                </a:lnTo>
                <a:cubicBezTo>
                  <a:pt x="71410" y="392991"/>
                  <a:pt x="0" y="308997"/>
                  <a:pt x="0" y="208325"/>
                </a:cubicBezTo>
                <a:cubicBezTo>
                  <a:pt x="0" y="107653"/>
                  <a:pt x="71410" y="23659"/>
                  <a:pt x="166340" y="4234"/>
                </a:cubicBezTo>
                <a:lnTo>
                  <a:pt x="200283" y="8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marL="640080"/>
            <a:r>
              <a:rPr lang="pl-PL" dirty="0">
                <a:solidFill>
                  <a:schemeClr val="tx2">
                    <a:lumMod val="10000"/>
                  </a:schemeClr>
                </a:solidFill>
                <a:latin typeface="Lato" panose="020B0604020202020204" charset="-18"/>
              </a:rPr>
              <a:t>około 90</a:t>
            </a:r>
          </a:p>
        </p:txBody>
      </p:sp>
      <p:sp>
        <p:nvSpPr>
          <p:cNvPr id="27" name="Odpowiedź C">
            <a:extLst>
              <a:ext uri="{FF2B5EF4-FFF2-40B4-BE49-F238E27FC236}">
                <a16:creationId xmlns:a16="http://schemas.microsoft.com/office/drawing/2014/main" id="{AA701619-51D6-4EA9-8501-68F8407A0790}"/>
              </a:ext>
            </a:extLst>
          </p:cNvPr>
          <p:cNvSpPr/>
          <p:nvPr/>
        </p:nvSpPr>
        <p:spPr>
          <a:xfrm>
            <a:off x="767718" y="2512882"/>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C</a:t>
            </a:r>
          </a:p>
        </p:txBody>
      </p:sp>
      <p:sp>
        <p:nvSpPr>
          <p:cNvPr id="12" name="Odpowiedź B">
            <a:extLst>
              <a:ext uri="{FF2B5EF4-FFF2-40B4-BE49-F238E27FC236}">
                <a16:creationId xmlns:a16="http://schemas.microsoft.com/office/drawing/2014/main" id="{EDCBDB10-A433-4620-93D3-82184E8745B4}"/>
              </a:ext>
            </a:extLst>
          </p:cNvPr>
          <p:cNvSpPr/>
          <p:nvPr/>
        </p:nvSpPr>
        <p:spPr>
          <a:xfrm>
            <a:off x="767718" y="2001658"/>
            <a:ext cx="445278" cy="445278"/>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B</a:t>
            </a:r>
          </a:p>
        </p:txBody>
      </p:sp>
      <p:sp>
        <p:nvSpPr>
          <p:cNvPr id="14" name="Odpowiedź A">
            <a:extLst>
              <a:ext uri="{FF2B5EF4-FFF2-40B4-BE49-F238E27FC236}">
                <a16:creationId xmlns:a16="http://schemas.microsoft.com/office/drawing/2014/main" id="{AFCE62F1-23EC-4D14-813D-BC48B2B5C9D6}"/>
              </a:ext>
            </a:extLst>
          </p:cNvPr>
          <p:cNvSpPr/>
          <p:nvPr/>
        </p:nvSpPr>
        <p:spPr>
          <a:xfrm>
            <a:off x="767715" y="1490428"/>
            <a:ext cx="445284" cy="445284"/>
          </a:xfrm>
          <a:prstGeom prst="ellipse">
            <a:avLst/>
          </a:prstGeom>
          <a:solidFill>
            <a:schemeClr val="bg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pl-PL" b="1" dirty="0">
                <a:solidFill>
                  <a:schemeClr val="tx2">
                    <a:lumMod val="10000"/>
                  </a:schemeClr>
                </a:solidFill>
                <a:latin typeface="Lato" panose="020B0604020202020204" charset="-18"/>
              </a:rPr>
              <a:t>A</a:t>
            </a:r>
          </a:p>
        </p:txBody>
      </p:sp>
      <p:sp>
        <p:nvSpPr>
          <p:cNvPr id="28" name="Przesłona C">
            <a:extLst>
              <a:ext uri="{FF2B5EF4-FFF2-40B4-BE49-F238E27FC236}">
                <a16:creationId xmlns:a16="http://schemas.microsoft.com/office/drawing/2014/main" id="{9C973D8C-F9F2-418F-AC80-E26D8BBEA03F}"/>
              </a:ext>
            </a:extLst>
          </p:cNvPr>
          <p:cNvSpPr/>
          <p:nvPr/>
        </p:nvSpPr>
        <p:spPr>
          <a:xfrm>
            <a:off x="767713" y="2512868"/>
            <a:ext cx="2051477"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zesłona B">
            <a:extLst>
              <a:ext uri="{FF2B5EF4-FFF2-40B4-BE49-F238E27FC236}">
                <a16:creationId xmlns:a16="http://schemas.microsoft.com/office/drawing/2014/main" id="{D8E4DB06-76BD-4985-B537-D4935C66364B}"/>
              </a:ext>
            </a:extLst>
          </p:cNvPr>
          <p:cNvSpPr/>
          <p:nvPr/>
        </p:nvSpPr>
        <p:spPr>
          <a:xfrm>
            <a:off x="767713" y="2001644"/>
            <a:ext cx="2051477" cy="445292"/>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zesłona A">
            <a:extLst>
              <a:ext uri="{FF2B5EF4-FFF2-40B4-BE49-F238E27FC236}">
                <a16:creationId xmlns:a16="http://schemas.microsoft.com/office/drawing/2014/main" id="{3938F022-C728-4DF2-8A29-EDE4C8554965}"/>
              </a:ext>
            </a:extLst>
          </p:cNvPr>
          <p:cNvSpPr/>
          <p:nvPr/>
        </p:nvSpPr>
        <p:spPr>
          <a:xfrm>
            <a:off x="767713" y="1490418"/>
            <a:ext cx="2051478" cy="445278"/>
          </a:xfrm>
          <a:prstGeom prst="rect">
            <a:avLst/>
          </a:prstGeom>
          <a:solidFill>
            <a:schemeClr val="accent3">
              <a:alpha val="0"/>
            </a:schemeClr>
          </a:soli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83018256"/>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7"/>
                                        </p:tgtEl>
                                        <p:attrNameLst>
                                          <p:attrName>fillcolor</p:attrName>
                                        </p:attrNameLst>
                                      </p:cBhvr>
                                      <p:to>
                                        <a:srgbClr val="F20253"/>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mph" presetSubtype="2" fill="hold" grpId="0" nodeType="withEffect">
                                  <p:stCondLst>
                                    <p:cond delay="0"/>
                                  </p:stCondLst>
                                  <p:childTnLst>
                                    <p:animClr clrSpc="rgb" dir="cw">
                                      <p:cBhvr>
                                        <p:cTn id="18" dur="500" fill="hold"/>
                                        <p:tgtEl>
                                          <p:spTgt spid="14"/>
                                        </p:tgtEl>
                                        <p:attrNameLst>
                                          <p:attrName>fillcolor</p:attrName>
                                        </p:attrNameLst>
                                      </p:cBhvr>
                                      <p:to>
                                        <a:srgbClr val="F20253"/>
                                      </p:to>
                                    </p:animClr>
                                    <p:set>
                                      <p:cBhvr>
                                        <p:cTn id="19" dur="500" fill="hold"/>
                                        <p:tgtEl>
                                          <p:spTgt spid="14"/>
                                        </p:tgtEl>
                                        <p:attrNameLst>
                                          <p:attrName>fill.type</p:attrName>
                                        </p:attrNameLst>
                                      </p:cBhvr>
                                      <p:to>
                                        <p:strVal val="solid"/>
                                      </p:to>
                                    </p:set>
                                    <p:set>
                                      <p:cBhvr>
                                        <p:cTn id="20"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9"/>
                                        </p:tgtEl>
                                        <p:attrNameLst>
                                          <p:attrName>fillcolor</p:attrName>
                                        </p:attrNameLst>
                                      </p:cBhvr>
                                      <p:to>
                                        <a:srgbClr val="92D050"/>
                                      </p:to>
                                    </p:animClr>
                                    <p:set>
                                      <p:cBhvr>
                                        <p:cTn id="26" dur="500" fill="hold"/>
                                        <p:tgtEl>
                                          <p:spTgt spid="9"/>
                                        </p:tgtEl>
                                        <p:attrNameLst>
                                          <p:attrName>fill.type</p:attrName>
                                        </p:attrNameLst>
                                      </p:cBhvr>
                                      <p:to>
                                        <p:strVal val="solid"/>
                                      </p:to>
                                    </p:set>
                                    <p:set>
                                      <p:cBhvr>
                                        <p:cTn id="27" dur="500" fill="hold"/>
                                        <p:tgtEl>
                                          <p:spTgt spid="9"/>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mph" presetSubtype="2" fill="hold" grpId="0" nodeType="withEffect">
                                  <p:stCondLst>
                                    <p:cond delay="0"/>
                                  </p:stCondLst>
                                  <p:childTnLst>
                                    <p:animClr clrSpc="rgb" dir="cw">
                                      <p:cBhvr>
                                        <p:cTn id="31" dur="500" fill="hold"/>
                                        <p:tgtEl>
                                          <p:spTgt spid="12"/>
                                        </p:tgtEl>
                                        <p:attrNameLst>
                                          <p:attrName>fillcolor</p:attrName>
                                        </p:attrNameLst>
                                      </p:cBhvr>
                                      <p:to>
                                        <a:srgbClr val="92D050"/>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25"/>
                                        </p:tgtEl>
                                        <p:attrNameLst>
                                          <p:attrName>fillcolor</p:attrName>
                                        </p:attrNameLst>
                                      </p:cBhvr>
                                      <p:to>
                                        <a:srgbClr val="F20253"/>
                                      </p:to>
                                    </p:animClr>
                                    <p:set>
                                      <p:cBhvr>
                                        <p:cTn id="39" dur="500" fill="hold"/>
                                        <p:tgtEl>
                                          <p:spTgt spid="25"/>
                                        </p:tgtEl>
                                        <p:attrNameLst>
                                          <p:attrName>fill.type</p:attrName>
                                        </p:attrNameLst>
                                      </p:cBhvr>
                                      <p:to>
                                        <p:strVal val="solid"/>
                                      </p:to>
                                    </p:set>
                                    <p:set>
                                      <p:cBhvr>
                                        <p:cTn id="40" dur="500" fill="hold"/>
                                        <p:tgtEl>
                                          <p:spTgt spid="25"/>
                                        </p:tgtEl>
                                        <p:attrNameLst>
                                          <p:attrName>fill.on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mph" presetSubtype="2" fill="hold" grpId="0" nodeType="withEffect">
                                  <p:stCondLst>
                                    <p:cond delay="0"/>
                                  </p:stCondLst>
                                  <p:childTnLst>
                                    <p:animClr clrSpc="rgb" dir="cw">
                                      <p:cBhvr>
                                        <p:cTn id="44" dur="500" fill="hold"/>
                                        <p:tgtEl>
                                          <p:spTgt spid="27"/>
                                        </p:tgtEl>
                                        <p:attrNameLst>
                                          <p:attrName>fillcolor</p:attrName>
                                        </p:attrNameLst>
                                      </p:cBhvr>
                                      <p:to>
                                        <a:srgbClr val="F20253"/>
                                      </p:to>
                                    </p:animClr>
                                    <p:set>
                                      <p:cBhvr>
                                        <p:cTn id="45" dur="500" fill="hold"/>
                                        <p:tgtEl>
                                          <p:spTgt spid="27"/>
                                        </p:tgtEl>
                                        <p:attrNameLst>
                                          <p:attrName>fill.type</p:attrName>
                                        </p:attrNameLst>
                                      </p:cBhvr>
                                      <p:to>
                                        <p:strVal val="solid"/>
                                      </p:to>
                                    </p:set>
                                    <p:set>
                                      <p:cBhvr>
                                        <p:cTn id="46"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7" grpId="0" animBg="1"/>
      <p:bldP spid="12" grpId="0" animBg="1"/>
      <p:bldP spid="14" grpId="0" animBg="1"/>
      <p:bldP spid="28"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
        <p:nvSpPr>
          <p:cNvPr id="3" name="pole tekstowe 2"/>
          <p:cNvSpPr txBox="1"/>
          <p:nvPr/>
        </p:nvSpPr>
        <p:spPr>
          <a:xfrm>
            <a:off x="1040234" y="243281"/>
            <a:ext cx="7088697" cy="738664"/>
          </a:xfrm>
          <a:prstGeom prst="rect">
            <a:avLst/>
          </a:prstGeom>
          <a:noFill/>
        </p:spPr>
        <p:txBody>
          <a:bodyPr wrap="square" rtlCol="0">
            <a:spAutoFit/>
          </a:bodyPr>
          <a:lstStyle/>
          <a:p>
            <a:pPr algn="ctr"/>
            <a:r>
              <a:rPr lang="pl-PL" sz="2800" b="1" dirty="0">
                <a:solidFill>
                  <a:schemeClr val="bg1">
                    <a:lumMod val="50000"/>
                  </a:schemeClr>
                </a:solidFill>
              </a:rPr>
              <a:t>TWÓJ WINIK QUIZU TO:</a:t>
            </a:r>
          </a:p>
          <a:p>
            <a:endParaRPr lang="pl-PL" dirty="0">
              <a:solidFill>
                <a:schemeClr val="bg1">
                  <a:lumMod val="50000"/>
                </a:schemeClr>
              </a:solidFill>
            </a:endParaRPr>
          </a:p>
        </p:txBody>
      </p:sp>
      <p:sp>
        <p:nvSpPr>
          <p:cNvPr id="4" name="pole tekstowe 3"/>
          <p:cNvSpPr txBox="1"/>
          <p:nvPr/>
        </p:nvSpPr>
        <p:spPr>
          <a:xfrm>
            <a:off x="704675" y="981945"/>
            <a:ext cx="7264866" cy="1384995"/>
          </a:xfrm>
          <a:prstGeom prst="rect">
            <a:avLst/>
          </a:prstGeom>
          <a:noFill/>
        </p:spPr>
        <p:txBody>
          <a:bodyPr wrap="square" rtlCol="0">
            <a:spAutoFit/>
          </a:bodyPr>
          <a:lstStyle/>
          <a:p>
            <a:endParaRPr lang="pl-PL" dirty="0"/>
          </a:p>
          <a:p>
            <a:r>
              <a:rPr lang="pl-PL" b="1" dirty="0">
                <a:solidFill>
                  <a:srgbClr val="00B050"/>
                </a:solidFill>
              </a:rPr>
              <a:t>1-2</a:t>
            </a:r>
            <a:r>
              <a:rPr lang="pl-PL" b="1" dirty="0"/>
              <a:t>/5</a:t>
            </a:r>
            <a:r>
              <a:rPr lang="pl-PL" dirty="0"/>
              <a:t> poprawnych odpowiedzi –  Nie poszło Ci najlepiej. Może powinieneś spróbować jeszcze raz?</a:t>
            </a:r>
          </a:p>
          <a:p>
            <a:r>
              <a:rPr lang="pl-PL" b="1" dirty="0">
                <a:solidFill>
                  <a:srgbClr val="00B050"/>
                </a:solidFill>
              </a:rPr>
              <a:t>3-4</a:t>
            </a:r>
            <a:r>
              <a:rPr lang="pl-PL" b="1" dirty="0"/>
              <a:t>/5</a:t>
            </a:r>
            <a:r>
              <a:rPr lang="pl-PL" dirty="0"/>
              <a:t> poprawnych odpowiedzi – Twój wynik świadczy o tym, że niektóre informacje powinieneś lepiej utrwalić. </a:t>
            </a:r>
          </a:p>
          <a:p>
            <a:r>
              <a:rPr lang="pl-PL" b="1" dirty="0">
                <a:solidFill>
                  <a:srgbClr val="00B050"/>
                </a:solidFill>
              </a:rPr>
              <a:t>5</a:t>
            </a:r>
            <a:r>
              <a:rPr lang="pl-PL" b="1" dirty="0"/>
              <a:t>/5</a:t>
            </a:r>
            <a:r>
              <a:rPr lang="pl-PL" dirty="0"/>
              <a:t> poprawnych odpowiedzi – Gratulacje! Twoja wiedza jest na wysokim poziomie!</a:t>
            </a:r>
          </a:p>
        </p:txBody>
      </p:sp>
    </p:spTree>
    <p:extLst>
      <p:ext uri="{BB962C8B-B14F-4D97-AF65-F5344CB8AC3E}">
        <p14:creationId xmlns:p14="http://schemas.microsoft.com/office/powerpoint/2010/main" val="124656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Prostokąt 8">
            <a:extLst>
              <a:ext uri="{FF2B5EF4-FFF2-40B4-BE49-F238E27FC236}">
                <a16:creationId xmlns:a16="http://schemas.microsoft.com/office/drawing/2014/main" id="{929A8994-B872-445E-9267-CDFBEE3E3124}"/>
              </a:ext>
            </a:extLst>
          </p:cNvPr>
          <p:cNvSpPr/>
          <p:nvPr/>
        </p:nvSpPr>
        <p:spPr>
          <a:xfrm>
            <a:off x="5960575" y="1036320"/>
            <a:ext cx="2520000" cy="10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Częstotliwość picia alkoholu przez matkę w ciąży, ilość wypitego alkoholu, ogólna ilość wypitego alkoholu w czasie całej ciąży, styl picia w ciąży </a:t>
            </a:r>
          </a:p>
        </p:txBody>
      </p:sp>
      <p:sp>
        <p:nvSpPr>
          <p:cNvPr id="14" name="Prostokąt 13">
            <a:extLst>
              <a:ext uri="{FF2B5EF4-FFF2-40B4-BE49-F238E27FC236}">
                <a16:creationId xmlns:a16="http://schemas.microsoft.com/office/drawing/2014/main" id="{915EF72C-1E94-438C-A724-539E3DF7EFD8}"/>
              </a:ext>
            </a:extLst>
          </p:cNvPr>
          <p:cNvSpPr/>
          <p:nvPr/>
        </p:nvSpPr>
        <p:spPr>
          <a:xfrm>
            <a:off x="5960575" y="3767492"/>
            <a:ext cx="2520000" cy="938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Szeroko rozstawione oczy, szeroka nasada nosowa, brak rynienki </a:t>
            </a:r>
            <a:r>
              <a:rPr lang="pl-PL" sz="1200" dirty="0" err="1">
                <a:solidFill>
                  <a:schemeClr val="tx2">
                    <a:lumMod val="10000"/>
                  </a:schemeClr>
                </a:solidFill>
                <a:latin typeface="Lato" panose="020B0604020202020204" charset="-18"/>
              </a:rPr>
              <a:t>podnosowej</a:t>
            </a:r>
            <a:r>
              <a:rPr lang="pl-PL" sz="1200" dirty="0">
                <a:solidFill>
                  <a:schemeClr val="tx2">
                    <a:lumMod val="10000"/>
                  </a:schemeClr>
                </a:solidFill>
                <a:latin typeface="Lato" panose="020B0604020202020204" charset="-18"/>
              </a:rPr>
              <a:t>, cienka warga górna, </a:t>
            </a:r>
            <a:r>
              <a:rPr lang="pl-PL" sz="1200" dirty="0" err="1">
                <a:solidFill>
                  <a:schemeClr val="tx2">
                    <a:lumMod val="10000"/>
                  </a:schemeClr>
                </a:solidFill>
                <a:latin typeface="Lato" panose="020B0604020202020204" charset="-18"/>
              </a:rPr>
              <a:t>małożuchwie</a:t>
            </a:r>
            <a:r>
              <a:rPr lang="pl-PL" sz="1200" dirty="0">
                <a:solidFill>
                  <a:schemeClr val="tx2">
                    <a:lumMod val="10000"/>
                  </a:schemeClr>
                </a:solidFill>
                <a:latin typeface="Lato" panose="020B0604020202020204" charset="-18"/>
              </a:rPr>
              <a:t>.</a:t>
            </a:r>
          </a:p>
        </p:txBody>
      </p:sp>
      <p:sp>
        <p:nvSpPr>
          <p:cNvPr id="15" name="Prostokąt 14">
            <a:extLst>
              <a:ext uri="{FF2B5EF4-FFF2-40B4-BE49-F238E27FC236}">
                <a16:creationId xmlns:a16="http://schemas.microsoft.com/office/drawing/2014/main" id="{DB81F3F6-C219-494E-BB87-7915BC502767}"/>
              </a:ext>
            </a:extLst>
          </p:cNvPr>
          <p:cNvSpPr/>
          <p:nvPr/>
        </p:nvSpPr>
        <p:spPr>
          <a:xfrm>
            <a:off x="5960575" y="2101256"/>
            <a:ext cx="2520000" cy="71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Zespół zaburzeń mogących powstać gdy matka w czasie ciąży spożywa alkohol.</a:t>
            </a:r>
          </a:p>
        </p:txBody>
      </p:sp>
      <p:sp>
        <p:nvSpPr>
          <p:cNvPr id="16" name="Prostokąt 15">
            <a:extLst>
              <a:ext uri="{FF2B5EF4-FFF2-40B4-BE49-F238E27FC236}">
                <a16:creationId xmlns:a16="http://schemas.microsoft.com/office/drawing/2014/main" id="{3E429563-51F4-4807-8786-B9905887CDE2}"/>
              </a:ext>
            </a:extLst>
          </p:cNvPr>
          <p:cNvSpPr/>
          <p:nvPr/>
        </p:nvSpPr>
        <p:spPr>
          <a:xfrm>
            <a:off x="5960575" y="2858123"/>
            <a:ext cx="2520000" cy="86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Specyficzne, wrodzone upośledzenie rozwoju spowodowane prenatalną ekspozycją na alkohol.</a:t>
            </a:r>
          </a:p>
        </p:txBody>
      </p:sp>
      <p:sp>
        <p:nvSpPr>
          <p:cNvPr id="17" name="Prostokąt 16">
            <a:extLst>
              <a:ext uri="{FF2B5EF4-FFF2-40B4-BE49-F238E27FC236}">
                <a16:creationId xmlns:a16="http://schemas.microsoft.com/office/drawing/2014/main" id="{15EF1E3F-25DB-44AB-A560-59F6692E7845}"/>
              </a:ext>
            </a:extLst>
          </p:cNvPr>
          <p:cNvSpPr/>
          <p:nvPr/>
        </p:nvSpPr>
        <p:spPr>
          <a:xfrm>
            <a:off x="465451" y="2858122"/>
            <a:ext cx="2520000" cy="63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WZÓR PICIA ALKOHOLU W CIĄŻY</a:t>
            </a:r>
          </a:p>
        </p:txBody>
      </p:sp>
      <p:sp>
        <p:nvSpPr>
          <p:cNvPr id="18" name="Prostokąt 17">
            <a:extLst>
              <a:ext uri="{FF2B5EF4-FFF2-40B4-BE49-F238E27FC236}">
                <a16:creationId xmlns:a16="http://schemas.microsoft.com/office/drawing/2014/main" id="{EA8350CD-73EE-47F5-834B-1E346755E7B5}"/>
              </a:ext>
            </a:extLst>
          </p:cNvPr>
          <p:cNvSpPr/>
          <p:nvPr/>
        </p:nvSpPr>
        <p:spPr>
          <a:xfrm>
            <a:off x="465451" y="1489825"/>
            <a:ext cx="2520000" cy="633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DYSMORFIE W BUDOWIE TWARZY W PRZEBIEGU FAS</a:t>
            </a:r>
          </a:p>
        </p:txBody>
      </p:sp>
      <p:sp>
        <p:nvSpPr>
          <p:cNvPr id="19" name="Prostokąt 18">
            <a:extLst>
              <a:ext uri="{FF2B5EF4-FFF2-40B4-BE49-F238E27FC236}">
                <a16:creationId xmlns:a16="http://schemas.microsoft.com/office/drawing/2014/main" id="{46C46EF1-5930-40E4-8B73-32BD2405B37C}"/>
              </a:ext>
            </a:extLst>
          </p:cNvPr>
          <p:cNvSpPr/>
          <p:nvPr/>
        </p:nvSpPr>
        <p:spPr>
          <a:xfrm>
            <a:off x="465451" y="2173973"/>
            <a:ext cx="2520000" cy="6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FASD</a:t>
            </a:r>
          </a:p>
        </p:txBody>
      </p:sp>
      <p:sp>
        <p:nvSpPr>
          <p:cNvPr id="26" name="Dowolny kształt: kształt 25">
            <a:extLst>
              <a:ext uri="{FF2B5EF4-FFF2-40B4-BE49-F238E27FC236}">
                <a16:creationId xmlns:a16="http://schemas.microsoft.com/office/drawing/2014/main" id="{C08E5B69-DF66-442E-9390-C67360C108B1}"/>
              </a:ext>
            </a:extLst>
          </p:cNvPr>
          <p:cNvSpPr/>
          <p:nvPr/>
        </p:nvSpPr>
        <p:spPr>
          <a:xfrm>
            <a:off x="0" y="0"/>
            <a:ext cx="9144000" cy="5143500"/>
          </a:xfrm>
          <a:custGeom>
            <a:avLst/>
            <a:gdLst>
              <a:gd name="connsiteX0" fmla="*/ 466914 w 9144000"/>
              <a:gd name="connsiteY0" fmla="*/ 1489822 h 5143500"/>
              <a:gd name="connsiteX1" fmla="*/ 466914 w 9144000"/>
              <a:gd name="connsiteY1" fmla="*/ 4175669 h 5143500"/>
              <a:gd name="connsiteX2" fmla="*/ 2986914 w 9144000"/>
              <a:gd name="connsiteY2" fmla="*/ 4175669 h 5143500"/>
              <a:gd name="connsiteX3" fmla="*/ 2986914 w 9144000"/>
              <a:gd name="connsiteY3" fmla="*/ 148982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466914" y="1489822"/>
                </a:moveTo>
                <a:lnTo>
                  <a:pt x="466914" y="4175669"/>
                </a:lnTo>
                <a:lnTo>
                  <a:pt x="2986914" y="4175669"/>
                </a:lnTo>
                <a:lnTo>
                  <a:pt x="2986914" y="1489822"/>
                </a:lnTo>
                <a:close/>
                <a:moveTo>
                  <a:pt x="0" y="0"/>
                </a:moveTo>
                <a:lnTo>
                  <a:pt x="9144000" y="0"/>
                </a:lnTo>
                <a:lnTo>
                  <a:pt x="9144000" y="5143500"/>
                </a:lnTo>
                <a:lnTo>
                  <a:pt x="0" y="5143500"/>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0" name="Prostokąt 19">
            <a:extLst>
              <a:ext uri="{FF2B5EF4-FFF2-40B4-BE49-F238E27FC236}">
                <a16:creationId xmlns:a16="http://schemas.microsoft.com/office/drawing/2014/main" id="{0A0F5425-4636-4835-90B5-A67953704E05}"/>
              </a:ext>
            </a:extLst>
          </p:cNvPr>
          <p:cNvSpPr/>
          <p:nvPr/>
        </p:nvSpPr>
        <p:spPr>
          <a:xfrm>
            <a:off x="465451" y="3542272"/>
            <a:ext cx="2520000" cy="6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a:t>
            </a:r>
          </a:p>
        </p:txBody>
      </p:sp>
      <p:sp>
        <p:nvSpPr>
          <p:cNvPr id="25" name="Dowolny kształt: kształt 24">
            <a:extLst>
              <a:ext uri="{FF2B5EF4-FFF2-40B4-BE49-F238E27FC236}">
                <a16:creationId xmlns:a16="http://schemas.microsoft.com/office/drawing/2014/main" id="{6F285A42-E91C-4AB5-ABCD-C537346DBC8A}"/>
              </a:ext>
            </a:extLst>
          </p:cNvPr>
          <p:cNvSpPr/>
          <p:nvPr/>
        </p:nvSpPr>
        <p:spPr>
          <a:xfrm>
            <a:off x="0" y="0"/>
            <a:ext cx="9144000" cy="5143500"/>
          </a:xfrm>
          <a:custGeom>
            <a:avLst/>
            <a:gdLst>
              <a:gd name="connsiteX0" fmla="*/ 5960575 w 9144000"/>
              <a:gd name="connsiteY0" fmla="*/ 1036320 h 5143500"/>
              <a:gd name="connsiteX1" fmla="*/ 5960575 w 9144000"/>
              <a:gd name="connsiteY1" fmla="*/ 4705607 h 5143500"/>
              <a:gd name="connsiteX2" fmla="*/ 8480575 w 9144000"/>
              <a:gd name="connsiteY2" fmla="*/ 4705607 h 5143500"/>
              <a:gd name="connsiteX3" fmla="*/ 8480575 w 9144000"/>
              <a:gd name="connsiteY3" fmla="*/ 1036320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5960575" y="1036320"/>
                </a:moveTo>
                <a:lnTo>
                  <a:pt x="5960575" y="4705607"/>
                </a:lnTo>
                <a:lnTo>
                  <a:pt x="8480575" y="4705607"/>
                </a:lnTo>
                <a:lnTo>
                  <a:pt x="8480575" y="1036320"/>
                </a:lnTo>
                <a:close/>
                <a:moveTo>
                  <a:pt x="0" y="0"/>
                </a:moveTo>
                <a:lnTo>
                  <a:pt x="9144000" y="0"/>
                </a:lnTo>
                <a:lnTo>
                  <a:pt x="9144000" y="5143500"/>
                </a:lnTo>
                <a:lnTo>
                  <a:pt x="0" y="5143500"/>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2" name="Prostokąt 21">
            <a:extLst>
              <a:ext uri="{FF2B5EF4-FFF2-40B4-BE49-F238E27FC236}">
                <a16:creationId xmlns:a16="http://schemas.microsoft.com/office/drawing/2014/main" id="{3D0332C0-6A8C-41A5-86AB-2C6679E29652}"/>
              </a:ext>
            </a:extLst>
          </p:cNvPr>
          <p:cNvSpPr/>
          <p:nvPr/>
        </p:nvSpPr>
        <p:spPr>
          <a:xfrm>
            <a:off x="0" y="0"/>
            <a:ext cx="9144000" cy="5143500"/>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ole tekstowe 26">
            <a:extLst>
              <a:ext uri="{FF2B5EF4-FFF2-40B4-BE49-F238E27FC236}">
                <a16:creationId xmlns:a16="http://schemas.microsoft.com/office/drawing/2014/main" id="{FE77A617-FFA0-47A6-AFA8-4709932059A1}"/>
              </a:ext>
            </a:extLst>
          </p:cNvPr>
          <p:cNvSpPr txBox="1"/>
          <p:nvPr/>
        </p:nvSpPr>
        <p:spPr>
          <a:xfrm>
            <a:off x="3183427" y="2063919"/>
            <a:ext cx="2777148" cy="1015663"/>
          </a:xfrm>
          <a:prstGeom prst="rect">
            <a:avLst/>
          </a:prstGeom>
          <a:noFill/>
        </p:spPr>
        <p:txBody>
          <a:bodyPr wrap="square" rtlCol="0" anchor="ctr">
            <a:spAutoFit/>
          </a:bodyPr>
          <a:lstStyle/>
          <a:p>
            <a:pPr algn="ctr"/>
            <a:r>
              <a:rPr lang="pl-PL" sz="2000" dirty="0">
                <a:latin typeface="Lato" panose="020B0604020202020204" charset="-18"/>
              </a:rPr>
              <a:t>Spróbuj przypasować kolejne hasła z lewej strony</a:t>
            </a:r>
          </a:p>
        </p:txBody>
      </p:sp>
      <p:sp>
        <p:nvSpPr>
          <p:cNvPr id="29" name="pole tekstowe 28">
            <a:extLst>
              <a:ext uri="{FF2B5EF4-FFF2-40B4-BE49-F238E27FC236}">
                <a16:creationId xmlns:a16="http://schemas.microsoft.com/office/drawing/2014/main" id="{DE2C73EE-40F4-49D9-A193-E4048ABA58FE}"/>
              </a:ext>
            </a:extLst>
          </p:cNvPr>
          <p:cNvSpPr txBox="1"/>
          <p:nvPr/>
        </p:nvSpPr>
        <p:spPr>
          <a:xfrm>
            <a:off x="3183426" y="2217807"/>
            <a:ext cx="2777150" cy="707886"/>
          </a:xfrm>
          <a:prstGeom prst="rect">
            <a:avLst/>
          </a:prstGeom>
          <a:noFill/>
        </p:spPr>
        <p:txBody>
          <a:bodyPr wrap="square" rtlCol="0" anchor="ctr">
            <a:spAutoFit/>
          </a:bodyPr>
          <a:lstStyle/>
          <a:p>
            <a:pPr algn="ctr"/>
            <a:r>
              <a:rPr lang="pl-PL" sz="2000" dirty="0">
                <a:latin typeface="Lato" panose="020B0604020202020204" charset="-18"/>
              </a:rPr>
              <a:t>do wyjaśnień po prawej stronie</a:t>
            </a:r>
          </a:p>
        </p:txBody>
      </p:sp>
    </p:spTree>
    <p:extLst>
      <p:ext uri="{BB962C8B-B14F-4D97-AF65-F5344CB8AC3E}">
        <p14:creationId xmlns:p14="http://schemas.microsoft.com/office/powerpoint/2010/main" val="301054063"/>
      </p:ext>
    </p:extLst>
  </p:cSld>
  <p:clrMapOvr>
    <a:masterClrMapping/>
  </p:clrMapOvr>
  <p:transition advClick="0" advTm="7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750"/>
                            </p:stCondLst>
                            <p:childTnLst>
                              <p:par>
                                <p:cTn id="13" presetID="10" presetClass="exit" presetSubtype="0" fill="hold" grpId="1" nodeType="afterEffect">
                                  <p:stCondLst>
                                    <p:cond delay="125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ntr" presetSubtype="0" fill="hold" grpId="0" nodeType="withEffect">
                                  <p:stCondLst>
                                    <p:cond delay="10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3500"/>
                            </p:stCondLst>
                            <p:childTnLst>
                              <p:par>
                                <p:cTn id="20" presetID="10" presetClass="exit" presetSubtype="0" fill="hold" grpId="1" nodeType="afterEffect">
                                  <p:stCondLst>
                                    <p:cond delay="200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grpId="0" nodeType="withEffect">
                                  <p:stCondLst>
                                    <p:cond delay="22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6250"/>
                            </p:stCondLst>
                            <p:childTnLst>
                              <p:par>
                                <p:cTn id="27" presetID="10" presetClass="exit" presetSubtype="0" fill="hold" grpId="1" nodeType="afterEffect">
                                  <p:stCondLst>
                                    <p:cond delay="50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ntr" presetSubtype="0" fill="hold" grpId="0" nodeType="withEffect">
                                  <p:stCondLst>
                                    <p:cond delay="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7250"/>
                            </p:stCondLst>
                            <p:childTnLst>
                              <p:par>
                                <p:cTn id="34" presetID="10" presetClass="exit" presetSubtype="0" fill="hold" grpId="1" nodeType="afterEffect">
                                  <p:stCondLst>
                                    <p:cond delay="150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grpId="1" nodeType="withEffect">
                                  <p:stCondLst>
                                    <p:cond delay="150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5" grpId="0" animBg="1"/>
      <p:bldP spid="25" grpId="1" animBg="1"/>
      <p:bldP spid="22" grpId="0" animBg="1"/>
      <p:bldP spid="22" grpId="1" animBg="1"/>
      <p:bldP spid="27" grpId="0"/>
      <p:bldP spid="27" grpId="1"/>
      <p:bldP spid="29" grpId="0"/>
      <p:bldP spid="29"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Odp. 1">
            <a:extLst>
              <a:ext uri="{FF2B5EF4-FFF2-40B4-BE49-F238E27FC236}">
                <a16:creationId xmlns:a16="http://schemas.microsoft.com/office/drawing/2014/main" id="{929A8994-B872-445E-9267-CDFBEE3E3124}"/>
              </a:ext>
            </a:extLst>
          </p:cNvPr>
          <p:cNvSpPr/>
          <p:nvPr/>
        </p:nvSpPr>
        <p:spPr>
          <a:xfrm>
            <a:off x="5960575" y="1036320"/>
            <a:ext cx="2520000" cy="10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Częstotliwość picia alkoholu przez matkę w ciąży, ilość wypitego alkoholu, ogólna ilość wypitego alkoholu w czasie całej ciąży, styl picia w ciąży </a:t>
            </a:r>
          </a:p>
        </p:txBody>
      </p:sp>
      <p:sp>
        <p:nvSpPr>
          <p:cNvPr id="14" name="Odp. 4">
            <a:extLst>
              <a:ext uri="{FF2B5EF4-FFF2-40B4-BE49-F238E27FC236}">
                <a16:creationId xmlns:a16="http://schemas.microsoft.com/office/drawing/2014/main" id="{915EF72C-1E94-438C-A724-539E3DF7EFD8}"/>
              </a:ext>
            </a:extLst>
          </p:cNvPr>
          <p:cNvSpPr/>
          <p:nvPr/>
        </p:nvSpPr>
        <p:spPr>
          <a:xfrm>
            <a:off x="5960575" y="3767492"/>
            <a:ext cx="2520000" cy="938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Szeroko rozstawione oczy, szeroka nasada nosowa, brak rynienki </a:t>
            </a:r>
            <a:r>
              <a:rPr lang="pl-PL" sz="1200" dirty="0" err="1">
                <a:solidFill>
                  <a:schemeClr val="tx2">
                    <a:lumMod val="10000"/>
                  </a:schemeClr>
                </a:solidFill>
                <a:latin typeface="Lato" panose="020B0604020202020204" charset="-18"/>
              </a:rPr>
              <a:t>podnosowej</a:t>
            </a:r>
            <a:r>
              <a:rPr lang="pl-PL" sz="1200" dirty="0">
                <a:solidFill>
                  <a:schemeClr val="tx2">
                    <a:lumMod val="10000"/>
                  </a:schemeClr>
                </a:solidFill>
                <a:latin typeface="Lato" panose="020B0604020202020204" charset="-18"/>
              </a:rPr>
              <a:t>, cienka warga górna, </a:t>
            </a:r>
            <a:r>
              <a:rPr lang="pl-PL" sz="1200" dirty="0" err="1">
                <a:solidFill>
                  <a:schemeClr val="tx2">
                    <a:lumMod val="10000"/>
                  </a:schemeClr>
                </a:solidFill>
                <a:latin typeface="Lato" panose="020B0604020202020204" charset="-18"/>
              </a:rPr>
              <a:t>małożuchwie</a:t>
            </a:r>
            <a:r>
              <a:rPr lang="pl-PL" sz="1200" dirty="0">
                <a:solidFill>
                  <a:schemeClr val="tx2">
                    <a:lumMod val="10000"/>
                  </a:schemeClr>
                </a:solidFill>
                <a:latin typeface="Lato" panose="020B0604020202020204" charset="-18"/>
              </a:rPr>
              <a:t>.</a:t>
            </a:r>
          </a:p>
        </p:txBody>
      </p:sp>
      <p:sp>
        <p:nvSpPr>
          <p:cNvPr id="15" name="Odp. 2">
            <a:extLst>
              <a:ext uri="{FF2B5EF4-FFF2-40B4-BE49-F238E27FC236}">
                <a16:creationId xmlns:a16="http://schemas.microsoft.com/office/drawing/2014/main" id="{DB81F3F6-C219-494E-BB87-7915BC502767}"/>
              </a:ext>
            </a:extLst>
          </p:cNvPr>
          <p:cNvSpPr/>
          <p:nvPr/>
        </p:nvSpPr>
        <p:spPr>
          <a:xfrm>
            <a:off x="5960575" y="2101256"/>
            <a:ext cx="2520000" cy="71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Zespół zaburzeń mogących powstać gdy matka w czasie ciąży spożywa alkohol.</a:t>
            </a:r>
          </a:p>
        </p:txBody>
      </p:sp>
      <p:sp>
        <p:nvSpPr>
          <p:cNvPr id="16" name="Odp. 3">
            <a:extLst>
              <a:ext uri="{FF2B5EF4-FFF2-40B4-BE49-F238E27FC236}">
                <a16:creationId xmlns:a16="http://schemas.microsoft.com/office/drawing/2014/main" id="{3E429563-51F4-4807-8786-B9905887CDE2}"/>
              </a:ext>
            </a:extLst>
          </p:cNvPr>
          <p:cNvSpPr/>
          <p:nvPr/>
        </p:nvSpPr>
        <p:spPr>
          <a:xfrm>
            <a:off x="5960575" y="2858123"/>
            <a:ext cx="2520000" cy="86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Specyficzne, wrodzone upośledzenie rozwoju spowodowane prenatalną ekspozycją na alkohol.</a:t>
            </a:r>
          </a:p>
        </p:txBody>
      </p:sp>
      <p:sp>
        <p:nvSpPr>
          <p:cNvPr id="17" name="Pkt. 1">
            <a:extLst>
              <a:ext uri="{FF2B5EF4-FFF2-40B4-BE49-F238E27FC236}">
                <a16:creationId xmlns:a16="http://schemas.microsoft.com/office/drawing/2014/main" id="{15EF1E3F-25DB-44AB-A560-59F6692E7845}"/>
              </a:ext>
            </a:extLst>
          </p:cNvPr>
          <p:cNvSpPr/>
          <p:nvPr/>
        </p:nvSpPr>
        <p:spPr>
          <a:xfrm>
            <a:off x="465451" y="2858122"/>
            <a:ext cx="2520000" cy="63339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WZÓR PICIA ALKOHOLU W CIĄŻY</a:t>
            </a:r>
          </a:p>
        </p:txBody>
      </p:sp>
      <p:sp>
        <p:nvSpPr>
          <p:cNvPr id="18" name="Pkt. 3">
            <a:extLst>
              <a:ext uri="{FF2B5EF4-FFF2-40B4-BE49-F238E27FC236}">
                <a16:creationId xmlns:a16="http://schemas.microsoft.com/office/drawing/2014/main" id="{EA8350CD-73EE-47F5-834B-1E346755E7B5}"/>
              </a:ext>
            </a:extLst>
          </p:cNvPr>
          <p:cNvSpPr/>
          <p:nvPr/>
        </p:nvSpPr>
        <p:spPr>
          <a:xfrm>
            <a:off x="465451" y="1489825"/>
            <a:ext cx="2520000" cy="633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DYSMORFIE W BUDOWIE TWARZY W PRZEBIEGU FAS</a:t>
            </a:r>
          </a:p>
        </p:txBody>
      </p:sp>
      <p:sp>
        <p:nvSpPr>
          <p:cNvPr id="19" name="Pkt. 2">
            <a:extLst>
              <a:ext uri="{FF2B5EF4-FFF2-40B4-BE49-F238E27FC236}">
                <a16:creationId xmlns:a16="http://schemas.microsoft.com/office/drawing/2014/main" id="{46C46EF1-5930-40E4-8B73-32BD2405B37C}"/>
              </a:ext>
            </a:extLst>
          </p:cNvPr>
          <p:cNvSpPr/>
          <p:nvPr/>
        </p:nvSpPr>
        <p:spPr>
          <a:xfrm>
            <a:off x="465451" y="2173973"/>
            <a:ext cx="2520000" cy="6333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FASD</a:t>
            </a:r>
          </a:p>
        </p:txBody>
      </p:sp>
      <p:sp>
        <p:nvSpPr>
          <p:cNvPr id="20" name="Pkt. 4">
            <a:extLst>
              <a:ext uri="{FF2B5EF4-FFF2-40B4-BE49-F238E27FC236}">
                <a16:creationId xmlns:a16="http://schemas.microsoft.com/office/drawing/2014/main" id="{0A0F5425-4636-4835-90B5-A67953704E05}"/>
              </a:ext>
            </a:extLst>
          </p:cNvPr>
          <p:cNvSpPr/>
          <p:nvPr/>
        </p:nvSpPr>
        <p:spPr>
          <a:xfrm>
            <a:off x="465451" y="3542272"/>
            <a:ext cx="2520000" cy="6333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a:t>
            </a:r>
          </a:p>
        </p:txBody>
      </p:sp>
      <p:sp>
        <p:nvSpPr>
          <p:cNvPr id="2" name="Prostokąt 1">
            <a:hlinkHover r:id="" action="ppaction://hlinkshowjump?jump=nextslide"/>
            <a:extLst>
              <a:ext uri="{FF2B5EF4-FFF2-40B4-BE49-F238E27FC236}">
                <a16:creationId xmlns:a16="http://schemas.microsoft.com/office/drawing/2014/main" id="{CA7BC180-DCE7-4E9B-B171-C0ED95C4AC9D}"/>
              </a:ext>
            </a:extLst>
          </p:cNvPr>
          <p:cNvSpPr/>
          <p:nvPr/>
        </p:nvSpPr>
        <p:spPr>
          <a:xfrm>
            <a:off x="0" y="0"/>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27985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autoRev="1" fill="hold" nodeType="clickEffect">
                                  <p:stCondLst>
                                    <p:cond delay="0"/>
                                  </p:stCondLst>
                                  <p:childTnLst>
                                    <p:animClr clrSpc="rgb" dir="cw">
                                      <p:cBhvr>
                                        <p:cTn id="6" dur="500" fill="hold"/>
                                        <p:tgtEl>
                                          <p:spTgt spid="18"/>
                                        </p:tgtEl>
                                        <p:attrNameLst>
                                          <p:attrName>fillcolor</p:attrName>
                                        </p:attrNameLst>
                                      </p:cBhvr>
                                      <p:to>
                                        <a:srgbClr val="F20253"/>
                                      </p:to>
                                    </p:animClr>
                                    <p:set>
                                      <p:cBhvr>
                                        <p:cTn id="7" dur="500" fill="hold"/>
                                        <p:tgtEl>
                                          <p:spTgt spid="18"/>
                                        </p:tgtEl>
                                        <p:attrNameLst>
                                          <p:attrName>fill.type</p:attrName>
                                        </p:attrNameLst>
                                      </p:cBhvr>
                                      <p:to>
                                        <p:strVal val="solid"/>
                                      </p:to>
                                    </p:set>
                                    <p:set>
                                      <p:cBhvr>
                                        <p:cTn id="8" dur="500" fill="hold"/>
                                        <p:tgtEl>
                                          <p:spTgt spid="18"/>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autoRev="1" fill="hold" nodeType="clickEffect">
                                  <p:stCondLst>
                                    <p:cond delay="0"/>
                                  </p:stCondLst>
                                  <p:childTnLst>
                                    <p:animClr clrSpc="rgb" dir="cw">
                                      <p:cBhvr>
                                        <p:cTn id="13" dur="500" fill="hold"/>
                                        <p:tgtEl>
                                          <p:spTgt spid="18"/>
                                        </p:tgtEl>
                                        <p:attrNameLst>
                                          <p:attrName>fillcolor</p:attrName>
                                        </p:attrNameLst>
                                      </p:cBhvr>
                                      <p:to>
                                        <a:srgbClr val="F20253"/>
                                      </p:to>
                                    </p:animClr>
                                    <p:set>
                                      <p:cBhvr>
                                        <p:cTn id="14" dur="500" fill="hold"/>
                                        <p:tgtEl>
                                          <p:spTgt spid="18"/>
                                        </p:tgtEl>
                                        <p:attrNameLst>
                                          <p:attrName>fill.type</p:attrName>
                                        </p:attrNameLst>
                                      </p:cBhvr>
                                      <p:to>
                                        <p:strVal val="solid"/>
                                      </p:to>
                                    </p:set>
                                    <p:set>
                                      <p:cBhvr>
                                        <p:cTn id="15" dur="500" fill="hold"/>
                                        <p:tgtEl>
                                          <p:spTgt spid="1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autoRev="1" fill="hold" nodeType="clickEffect">
                                  <p:stCondLst>
                                    <p:cond delay="0"/>
                                  </p:stCondLst>
                                  <p:childTnLst>
                                    <p:animClr clrSpc="rgb" dir="cw">
                                      <p:cBhvr>
                                        <p:cTn id="20" dur="500" fill="hold"/>
                                        <p:tgtEl>
                                          <p:spTgt spid="18"/>
                                        </p:tgtEl>
                                        <p:attrNameLst>
                                          <p:attrName>fillcolor</p:attrName>
                                        </p:attrNameLst>
                                      </p:cBhvr>
                                      <p:to>
                                        <a:srgbClr val="F20253"/>
                                      </p:to>
                                    </p:animClr>
                                    <p:set>
                                      <p:cBhvr>
                                        <p:cTn id="21" dur="500" fill="hold"/>
                                        <p:tgtEl>
                                          <p:spTgt spid="18"/>
                                        </p:tgtEl>
                                        <p:attrNameLst>
                                          <p:attrName>fill.type</p:attrName>
                                        </p:attrNameLst>
                                      </p:cBhvr>
                                      <p:to>
                                        <p:strVal val="solid"/>
                                      </p:to>
                                    </p:set>
                                    <p:set>
                                      <p:cBhvr>
                                        <p:cTn id="22" dur="500" fill="hold"/>
                                        <p:tgtEl>
                                          <p:spTgt spid="18"/>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8"/>
                                        </p:tgtEl>
                                        <p:attrNameLst>
                                          <p:attrName>fillcolor</p:attrName>
                                        </p:attrNameLst>
                                      </p:cBhvr>
                                      <p:to>
                                        <a:srgbClr val="92D050"/>
                                      </p:to>
                                    </p:animClr>
                                    <p:set>
                                      <p:cBhvr>
                                        <p:cTn id="28" dur="1000" fill="hold"/>
                                        <p:tgtEl>
                                          <p:spTgt spid="18"/>
                                        </p:tgtEl>
                                        <p:attrNameLst>
                                          <p:attrName>fill.type</p:attrName>
                                        </p:attrNameLst>
                                      </p:cBhvr>
                                      <p:to>
                                        <p:strVal val="solid"/>
                                      </p:to>
                                    </p:set>
                                    <p:set>
                                      <p:cBhvr>
                                        <p:cTn id="29" dur="1000" fill="hold"/>
                                        <p:tgtEl>
                                          <p:spTgt spid="18"/>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1000" fill="hold"/>
                                        <p:tgtEl>
                                          <p:spTgt spid="14"/>
                                        </p:tgtEl>
                                        <p:attrNameLst>
                                          <p:attrName>fillcolor</p:attrName>
                                        </p:attrNameLst>
                                      </p:cBhvr>
                                      <p:to>
                                        <a:srgbClr val="92D050"/>
                                      </p:to>
                                    </p:animClr>
                                    <p:set>
                                      <p:cBhvr>
                                        <p:cTn id="32" dur="1000" fill="hold"/>
                                        <p:tgtEl>
                                          <p:spTgt spid="14"/>
                                        </p:tgtEl>
                                        <p:attrNameLst>
                                          <p:attrName>fill.type</p:attrName>
                                        </p:attrNameLst>
                                      </p:cBhvr>
                                      <p:to>
                                        <p:strVal val="solid"/>
                                      </p:to>
                                    </p:set>
                                    <p:set>
                                      <p:cBhvr>
                                        <p:cTn id="33" dur="1000" fill="hold"/>
                                        <p:tgtEl>
                                          <p:spTgt spid="14"/>
                                        </p:tgtEl>
                                        <p:attrNameLst>
                                          <p:attrName>fill.on</p:attrName>
                                        </p:attrNameLst>
                                      </p:cBhvr>
                                      <p:to>
                                        <p:strVal val="true"/>
                                      </p:to>
                                    </p:set>
                                  </p:childTnLst>
                                </p:cTn>
                              </p:par>
                            </p:childTnLst>
                          </p:cTn>
                        </p:par>
                        <p:par>
                          <p:cTn id="34" fill="hold">
                            <p:stCondLst>
                              <p:cond delay="1000"/>
                            </p:stCondLst>
                            <p:childTnLst>
                              <p:par>
                                <p:cTn id="35" presetID="10" presetClass="exit" presetSubtype="0" fill="hold" grpId="0" nodeType="afterEffect">
                                  <p:stCondLst>
                                    <p:cond delay="50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4" grpId="0" animBg="1"/>
      <p:bldP spid="18"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Odp. 1">
            <a:extLst>
              <a:ext uri="{FF2B5EF4-FFF2-40B4-BE49-F238E27FC236}">
                <a16:creationId xmlns:a16="http://schemas.microsoft.com/office/drawing/2014/main" id="{929A8994-B872-445E-9267-CDFBEE3E3124}"/>
              </a:ext>
            </a:extLst>
          </p:cNvPr>
          <p:cNvSpPr/>
          <p:nvPr/>
        </p:nvSpPr>
        <p:spPr>
          <a:xfrm>
            <a:off x="5960575" y="1036320"/>
            <a:ext cx="2520000" cy="10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Częstotliwość picia alkoholu przez matkę w ciąży, ilość wypitego alkoholu, ogólna ilość wypitego alkoholu w czasie całej ciąży, styl picia w ciąży </a:t>
            </a:r>
          </a:p>
        </p:txBody>
      </p:sp>
      <p:sp>
        <p:nvSpPr>
          <p:cNvPr id="15" name="Odp. 2">
            <a:extLst>
              <a:ext uri="{FF2B5EF4-FFF2-40B4-BE49-F238E27FC236}">
                <a16:creationId xmlns:a16="http://schemas.microsoft.com/office/drawing/2014/main" id="{DB81F3F6-C219-494E-BB87-7915BC502767}"/>
              </a:ext>
            </a:extLst>
          </p:cNvPr>
          <p:cNvSpPr/>
          <p:nvPr/>
        </p:nvSpPr>
        <p:spPr>
          <a:xfrm>
            <a:off x="5960575" y="2101256"/>
            <a:ext cx="2520000" cy="71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Zespół zaburzeń mogących powstać gdy matka w czasie ciąży spożywa alkohol.</a:t>
            </a:r>
          </a:p>
        </p:txBody>
      </p:sp>
      <p:sp>
        <p:nvSpPr>
          <p:cNvPr id="16" name="Odp. 3">
            <a:extLst>
              <a:ext uri="{FF2B5EF4-FFF2-40B4-BE49-F238E27FC236}">
                <a16:creationId xmlns:a16="http://schemas.microsoft.com/office/drawing/2014/main" id="{3E429563-51F4-4807-8786-B9905887CDE2}"/>
              </a:ext>
            </a:extLst>
          </p:cNvPr>
          <p:cNvSpPr/>
          <p:nvPr/>
        </p:nvSpPr>
        <p:spPr>
          <a:xfrm>
            <a:off x="5960575" y="2858123"/>
            <a:ext cx="2520000" cy="86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Specyficzne, wrodzone upośledzenie rozwoju spowodowane prenatalną ekspozycją na alkohol.</a:t>
            </a:r>
          </a:p>
        </p:txBody>
      </p:sp>
      <p:sp>
        <p:nvSpPr>
          <p:cNvPr id="17" name="Pkt. 1">
            <a:extLst>
              <a:ext uri="{FF2B5EF4-FFF2-40B4-BE49-F238E27FC236}">
                <a16:creationId xmlns:a16="http://schemas.microsoft.com/office/drawing/2014/main" id="{15EF1E3F-25DB-44AB-A560-59F6692E7845}"/>
              </a:ext>
            </a:extLst>
          </p:cNvPr>
          <p:cNvSpPr/>
          <p:nvPr/>
        </p:nvSpPr>
        <p:spPr>
          <a:xfrm>
            <a:off x="465451" y="2858122"/>
            <a:ext cx="2520000" cy="63339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WZÓR PICIA ALKOHOLU W CIĄŻY</a:t>
            </a:r>
          </a:p>
        </p:txBody>
      </p:sp>
      <p:sp>
        <p:nvSpPr>
          <p:cNvPr id="19" name="Pkt. 2">
            <a:extLst>
              <a:ext uri="{FF2B5EF4-FFF2-40B4-BE49-F238E27FC236}">
                <a16:creationId xmlns:a16="http://schemas.microsoft.com/office/drawing/2014/main" id="{46C46EF1-5930-40E4-8B73-32BD2405B37C}"/>
              </a:ext>
            </a:extLst>
          </p:cNvPr>
          <p:cNvSpPr/>
          <p:nvPr/>
        </p:nvSpPr>
        <p:spPr>
          <a:xfrm>
            <a:off x="465451" y="2173973"/>
            <a:ext cx="2520000" cy="6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FASD</a:t>
            </a:r>
          </a:p>
        </p:txBody>
      </p:sp>
      <p:sp>
        <p:nvSpPr>
          <p:cNvPr id="20" name="Pkt. 4">
            <a:extLst>
              <a:ext uri="{FF2B5EF4-FFF2-40B4-BE49-F238E27FC236}">
                <a16:creationId xmlns:a16="http://schemas.microsoft.com/office/drawing/2014/main" id="{0A0F5425-4636-4835-90B5-A67953704E05}"/>
              </a:ext>
            </a:extLst>
          </p:cNvPr>
          <p:cNvSpPr/>
          <p:nvPr/>
        </p:nvSpPr>
        <p:spPr>
          <a:xfrm>
            <a:off x="465451" y="3542272"/>
            <a:ext cx="2520000" cy="6333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a:t>
            </a:r>
          </a:p>
        </p:txBody>
      </p:sp>
      <p:sp>
        <p:nvSpPr>
          <p:cNvPr id="10" name="Prostokąt 9">
            <a:hlinkHover r:id="" action="ppaction://hlinkshowjump?jump=nextslide"/>
            <a:extLst>
              <a:ext uri="{FF2B5EF4-FFF2-40B4-BE49-F238E27FC236}">
                <a16:creationId xmlns:a16="http://schemas.microsoft.com/office/drawing/2014/main" id="{927747A2-B725-4B0A-8789-3DAC6C193042}"/>
              </a:ext>
            </a:extLst>
          </p:cNvPr>
          <p:cNvSpPr/>
          <p:nvPr/>
        </p:nvSpPr>
        <p:spPr>
          <a:xfrm>
            <a:off x="0" y="0"/>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31587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9"/>
                                        </p:tgtEl>
                                        <p:attrNameLst>
                                          <p:attrName>fillcolor</p:attrName>
                                        </p:attrNameLst>
                                      </p:cBhvr>
                                      <p:to>
                                        <a:srgbClr val="92D050"/>
                                      </p:to>
                                    </p:animClr>
                                    <p:set>
                                      <p:cBhvr>
                                        <p:cTn id="7" dur="1000" fill="hold"/>
                                        <p:tgtEl>
                                          <p:spTgt spid="19"/>
                                        </p:tgtEl>
                                        <p:attrNameLst>
                                          <p:attrName>fill.type</p:attrName>
                                        </p:attrNameLst>
                                      </p:cBhvr>
                                      <p:to>
                                        <p:strVal val="solid"/>
                                      </p:to>
                                    </p:set>
                                    <p:set>
                                      <p:cBhvr>
                                        <p:cTn id="8" dur="1000" fill="hold"/>
                                        <p:tgtEl>
                                          <p:spTgt spid="1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15"/>
                                        </p:tgtEl>
                                        <p:attrNameLst>
                                          <p:attrName>fillcolor</p:attrName>
                                        </p:attrNameLst>
                                      </p:cBhvr>
                                      <p:to>
                                        <a:srgbClr val="92D050"/>
                                      </p:to>
                                    </p:animClr>
                                    <p:set>
                                      <p:cBhvr>
                                        <p:cTn id="11" dur="1000" fill="hold"/>
                                        <p:tgtEl>
                                          <p:spTgt spid="15"/>
                                        </p:tgtEl>
                                        <p:attrNameLst>
                                          <p:attrName>fill.type</p:attrName>
                                        </p:attrNameLst>
                                      </p:cBhvr>
                                      <p:to>
                                        <p:strVal val="solid"/>
                                      </p:to>
                                    </p:set>
                                    <p:set>
                                      <p:cBhvr>
                                        <p:cTn id="12" dur="1000" fill="hold"/>
                                        <p:tgtEl>
                                          <p:spTgt spid="15"/>
                                        </p:tgtEl>
                                        <p:attrNameLst>
                                          <p:attrName>fill.on</p:attrName>
                                        </p:attrNameLst>
                                      </p:cBhvr>
                                      <p:to>
                                        <p:strVal val="true"/>
                                      </p:to>
                                    </p:set>
                                  </p:childTnLst>
                                </p:cTn>
                              </p:par>
                            </p:childTnLst>
                          </p:cTn>
                        </p:par>
                        <p:par>
                          <p:cTn id="13" fill="hold">
                            <p:stCondLst>
                              <p:cond delay="1000"/>
                            </p:stCondLst>
                            <p:childTnLst>
                              <p:par>
                                <p:cTn id="14" presetID="10" presetClass="exit" presetSubtype="0" fill="hold" grpId="0" nodeType="afterEffect">
                                  <p:stCondLst>
                                    <p:cond delay="50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autoRev="1" fill="hold" nodeType="clickEffect">
                                  <p:stCondLst>
                                    <p:cond delay="0"/>
                                  </p:stCondLst>
                                  <p:childTnLst>
                                    <p:animClr clrSpc="rgb" dir="cw">
                                      <p:cBhvr>
                                        <p:cTn id="27" dur="500" fill="hold"/>
                                        <p:tgtEl>
                                          <p:spTgt spid="19"/>
                                        </p:tgtEl>
                                        <p:attrNameLst>
                                          <p:attrName>fillcolor</p:attrName>
                                        </p:attrNameLst>
                                      </p:cBhvr>
                                      <p:to>
                                        <a:srgbClr val="F20253"/>
                                      </p:to>
                                    </p:animClr>
                                    <p:set>
                                      <p:cBhvr>
                                        <p:cTn id="28" dur="500" fill="hold"/>
                                        <p:tgtEl>
                                          <p:spTgt spid="19"/>
                                        </p:tgtEl>
                                        <p:attrNameLst>
                                          <p:attrName>fill.type</p:attrName>
                                        </p:attrNameLst>
                                      </p:cBhvr>
                                      <p:to>
                                        <p:strVal val="solid"/>
                                      </p:to>
                                    </p:set>
                                    <p:set>
                                      <p:cBhvr>
                                        <p:cTn id="29" dur="500" fill="hold"/>
                                        <p:tgtEl>
                                          <p:spTgt spid="1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autoRev="1" fill="hold" nodeType="clickEffect">
                                  <p:stCondLst>
                                    <p:cond delay="0"/>
                                  </p:stCondLst>
                                  <p:childTnLst>
                                    <p:animClr clrSpc="rgb" dir="cw">
                                      <p:cBhvr>
                                        <p:cTn id="34" dur="500" fill="hold"/>
                                        <p:tgtEl>
                                          <p:spTgt spid="19"/>
                                        </p:tgtEl>
                                        <p:attrNameLst>
                                          <p:attrName>fillcolor</p:attrName>
                                        </p:attrNameLst>
                                      </p:cBhvr>
                                      <p:to>
                                        <a:srgbClr val="F20253"/>
                                      </p:to>
                                    </p:animClr>
                                    <p:set>
                                      <p:cBhvr>
                                        <p:cTn id="35" dur="500" fill="hold"/>
                                        <p:tgtEl>
                                          <p:spTgt spid="19"/>
                                        </p:tgtEl>
                                        <p:attrNameLst>
                                          <p:attrName>fill.type</p:attrName>
                                        </p:attrNameLst>
                                      </p:cBhvr>
                                      <p:to>
                                        <p:strVal val="solid"/>
                                      </p:to>
                                    </p:set>
                                    <p:set>
                                      <p:cBhvr>
                                        <p:cTn id="36" dur="500" fill="hold"/>
                                        <p:tgtEl>
                                          <p:spTgt spid="19"/>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5" grpId="0" animBg="1"/>
      <p:bldP spid="1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Odp. 1">
            <a:extLst>
              <a:ext uri="{FF2B5EF4-FFF2-40B4-BE49-F238E27FC236}">
                <a16:creationId xmlns:a16="http://schemas.microsoft.com/office/drawing/2014/main" id="{929A8994-B872-445E-9267-CDFBEE3E3124}"/>
              </a:ext>
            </a:extLst>
          </p:cNvPr>
          <p:cNvSpPr/>
          <p:nvPr/>
        </p:nvSpPr>
        <p:spPr>
          <a:xfrm>
            <a:off x="5960575" y="1036320"/>
            <a:ext cx="2520000" cy="10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Częstotliwość picia alkoholu przez matkę w ciąży, ilość wypitego alkoholu, ogólna ilość wypitego alkoholu w czasie całej ciąży, styl picia w ciąży </a:t>
            </a:r>
          </a:p>
        </p:txBody>
      </p:sp>
      <p:sp>
        <p:nvSpPr>
          <p:cNvPr id="16" name="Odp. 3">
            <a:extLst>
              <a:ext uri="{FF2B5EF4-FFF2-40B4-BE49-F238E27FC236}">
                <a16:creationId xmlns:a16="http://schemas.microsoft.com/office/drawing/2014/main" id="{3E429563-51F4-4807-8786-B9905887CDE2}"/>
              </a:ext>
            </a:extLst>
          </p:cNvPr>
          <p:cNvSpPr/>
          <p:nvPr/>
        </p:nvSpPr>
        <p:spPr>
          <a:xfrm>
            <a:off x="5960575" y="2858123"/>
            <a:ext cx="2520000" cy="86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Specyficzne, wrodzone upośledzenie rozwoju spowodowane prenatalną ekspozycją na alkohol.</a:t>
            </a:r>
          </a:p>
        </p:txBody>
      </p:sp>
      <p:sp>
        <p:nvSpPr>
          <p:cNvPr id="17" name="Pkt. 1">
            <a:extLst>
              <a:ext uri="{FF2B5EF4-FFF2-40B4-BE49-F238E27FC236}">
                <a16:creationId xmlns:a16="http://schemas.microsoft.com/office/drawing/2014/main" id="{15EF1E3F-25DB-44AB-A560-59F6692E7845}"/>
              </a:ext>
            </a:extLst>
          </p:cNvPr>
          <p:cNvSpPr/>
          <p:nvPr/>
        </p:nvSpPr>
        <p:spPr>
          <a:xfrm>
            <a:off x="465451" y="2858122"/>
            <a:ext cx="2520000" cy="63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WZÓR PICIA ALKOHOLU W CIĄŻY</a:t>
            </a:r>
          </a:p>
        </p:txBody>
      </p:sp>
      <p:sp>
        <p:nvSpPr>
          <p:cNvPr id="20" name="Pkt. 4">
            <a:extLst>
              <a:ext uri="{FF2B5EF4-FFF2-40B4-BE49-F238E27FC236}">
                <a16:creationId xmlns:a16="http://schemas.microsoft.com/office/drawing/2014/main" id="{0A0F5425-4636-4835-90B5-A67953704E05}"/>
              </a:ext>
            </a:extLst>
          </p:cNvPr>
          <p:cNvSpPr/>
          <p:nvPr/>
        </p:nvSpPr>
        <p:spPr>
          <a:xfrm>
            <a:off x="465451" y="3542272"/>
            <a:ext cx="2520000" cy="6333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a:t>
            </a:r>
          </a:p>
        </p:txBody>
      </p:sp>
      <p:sp>
        <p:nvSpPr>
          <p:cNvPr id="7" name="Prostokąt 6">
            <a:hlinkHover r:id="" action="ppaction://hlinkshowjump?jump=nextslide"/>
            <a:extLst>
              <a:ext uri="{FF2B5EF4-FFF2-40B4-BE49-F238E27FC236}">
                <a16:creationId xmlns:a16="http://schemas.microsoft.com/office/drawing/2014/main" id="{30D00DC6-7977-465C-9D18-267B82A91917}"/>
              </a:ext>
            </a:extLst>
          </p:cNvPr>
          <p:cNvSpPr/>
          <p:nvPr/>
        </p:nvSpPr>
        <p:spPr>
          <a:xfrm>
            <a:off x="465451" y="126981"/>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94701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autoRev="1" fill="hold" nodeType="clickEffect">
                                  <p:stCondLst>
                                    <p:cond delay="0"/>
                                  </p:stCondLst>
                                  <p:childTnLst>
                                    <p:animClr clrSpc="rgb" dir="cw">
                                      <p:cBhvr>
                                        <p:cTn id="6" dur="500" fill="hold"/>
                                        <p:tgtEl>
                                          <p:spTgt spid="17"/>
                                        </p:tgtEl>
                                        <p:attrNameLst>
                                          <p:attrName>fillcolor</p:attrName>
                                        </p:attrNameLst>
                                      </p:cBhvr>
                                      <p:to>
                                        <a:srgbClr val="F20253"/>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17"/>
                                        </p:tgtEl>
                                        <p:attrNameLst>
                                          <p:attrName>fillcolor</p:attrName>
                                        </p:attrNameLst>
                                      </p:cBhvr>
                                      <p:to>
                                        <a:srgbClr val="92D050"/>
                                      </p:to>
                                    </p:animClr>
                                    <p:set>
                                      <p:cBhvr>
                                        <p:cTn id="14" dur="1000" fill="hold"/>
                                        <p:tgtEl>
                                          <p:spTgt spid="17"/>
                                        </p:tgtEl>
                                        <p:attrNameLst>
                                          <p:attrName>fill.type</p:attrName>
                                        </p:attrNameLst>
                                      </p:cBhvr>
                                      <p:to>
                                        <p:strVal val="solid"/>
                                      </p:to>
                                    </p:set>
                                    <p:set>
                                      <p:cBhvr>
                                        <p:cTn id="15" dur="1000" fill="hold"/>
                                        <p:tgtEl>
                                          <p:spTgt spid="17"/>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1000" fill="hold"/>
                                        <p:tgtEl>
                                          <p:spTgt spid="9"/>
                                        </p:tgtEl>
                                        <p:attrNameLst>
                                          <p:attrName>fillcolor</p:attrName>
                                        </p:attrNameLst>
                                      </p:cBhvr>
                                      <p:to>
                                        <a:srgbClr val="92D050"/>
                                      </p:to>
                                    </p:animClr>
                                    <p:set>
                                      <p:cBhvr>
                                        <p:cTn id="18" dur="1000" fill="hold"/>
                                        <p:tgtEl>
                                          <p:spTgt spid="9"/>
                                        </p:tgtEl>
                                        <p:attrNameLst>
                                          <p:attrName>fill.type</p:attrName>
                                        </p:attrNameLst>
                                      </p:cBhvr>
                                      <p:to>
                                        <p:strVal val="solid"/>
                                      </p:to>
                                    </p:set>
                                    <p:set>
                                      <p:cBhvr>
                                        <p:cTn id="19" dur="1000" fill="hold"/>
                                        <p:tgtEl>
                                          <p:spTgt spid="9"/>
                                        </p:tgtEl>
                                        <p:attrNameLst>
                                          <p:attrName>fill.on</p:attrName>
                                        </p:attrNameLst>
                                      </p:cBhvr>
                                      <p:to>
                                        <p:strVal val="true"/>
                                      </p:to>
                                    </p:set>
                                  </p:childTnLst>
                                </p:cTn>
                              </p:par>
                            </p:childTnLst>
                          </p:cTn>
                        </p:par>
                        <p:par>
                          <p:cTn id="20" fill="hold">
                            <p:stCondLst>
                              <p:cond delay="1000"/>
                            </p:stCondLst>
                            <p:childTnLst>
                              <p:par>
                                <p:cTn id="21" presetID="10" presetClass="exit" presetSubtype="0" fill="hold" grpId="0" nodeType="afterEffect">
                                  <p:stCondLst>
                                    <p:cond delay="50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50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9" grpId="0" animBg="1"/>
      <p:bldP spid="17"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16" name="Odp. 3">
            <a:extLst>
              <a:ext uri="{FF2B5EF4-FFF2-40B4-BE49-F238E27FC236}">
                <a16:creationId xmlns:a16="http://schemas.microsoft.com/office/drawing/2014/main" id="{3E429563-51F4-4807-8786-B9905887CDE2}"/>
              </a:ext>
            </a:extLst>
          </p:cNvPr>
          <p:cNvSpPr/>
          <p:nvPr/>
        </p:nvSpPr>
        <p:spPr>
          <a:xfrm>
            <a:off x="5960575" y="2858123"/>
            <a:ext cx="2520000" cy="86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Specyficzne, wrodzone upośledzenie rozwoju spowodowane prenatalną ekspozycją na alkohol.</a:t>
            </a:r>
          </a:p>
        </p:txBody>
      </p:sp>
      <p:sp>
        <p:nvSpPr>
          <p:cNvPr id="20" name="Pkt. 4">
            <a:extLst>
              <a:ext uri="{FF2B5EF4-FFF2-40B4-BE49-F238E27FC236}">
                <a16:creationId xmlns:a16="http://schemas.microsoft.com/office/drawing/2014/main" id="{0A0F5425-4636-4835-90B5-A67953704E05}"/>
              </a:ext>
            </a:extLst>
          </p:cNvPr>
          <p:cNvSpPr/>
          <p:nvPr/>
        </p:nvSpPr>
        <p:spPr>
          <a:xfrm>
            <a:off x="465451" y="3542272"/>
            <a:ext cx="2520000" cy="6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FAS</a:t>
            </a:r>
          </a:p>
        </p:txBody>
      </p:sp>
      <p:sp>
        <p:nvSpPr>
          <p:cNvPr id="5" name="Prostokąt 4">
            <a:hlinkHover r:id="" action="ppaction://hlinkshowjump?jump=nextslide"/>
            <a:extLst>
              <a:ext uri="{FF2B5EF4-FFF2-40B4-BE49-F238E27FC236}">
                <a16:creationId xmlns:a16="http://schemas.microsoft.com/office/drawing/2014/main" id="{5C598A31-F076-4B6C-91E0-93D901B6B4E7}"/>
              </a:ext>
            </a:extLst>
          </p:cNvPr>
          <p:cNvSpPr/>
          <p:nvPr/>
        </p:nvSpPr>
        <p:spPr>
          <a:xfrm>
            <a:off x="0" y="0"/>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30117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20"/>
                                        </p:tgtEl>
                                        <p:attrNameLst>
                                          <p:attrName>fillcolor</p:attrName>
                                        </p:attrNameLst>
                                      </p:cBhvr>
                                      <p:to>
                                        <a:srgbClr val="92D050"/>
                                      </p:to>
                                    </p:animClr>
                                    <p:set>
                                      <p:cBhvr>
                                        <p:cTn id="7" dur="1000" fill="hold"/>
                                        <p:tgtEl>
                                          <p:spTgt spid="20"/>
                                        </p:tgtEl>
                                        <p:attrNameLst>
                                          <p:attrName>fill.type</p:attrName>
                                        </p:attrNameLst>
                                      </p:cBhvr>
                                      <p:to>
                                        <p:strVal val="solid"/>
                                      </p:to>
                                    </p:set>
                                    <p:set>
                                      <p:cBhvr>
                                        <p:cTn id="8" dur="1000" fill="hold"/>
                                        <p:tgtEl>
                                          <p:spTgt spid="2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16"/>
                                        </p:tgtEl>
                                        <p:attrNameLst>
                                          <p:attrName>fillcolor</p:attrName>
                                        </p:attrNameLst>
                                      </p:cBhvr>
                                      <p:to>
                                        <a:srgbClr val="92D050"/>
                                      </p:to>
                                    </p:animClr>
                                    <p:set>
                                      <p:cBhvr>
                                        <p:cTn id="11" dur="1000" fill="hold"/>
                                        <p:tgtEl>
                                          <p:spTgt spid="16"/>
                                        </p:tgtEl>
                                        <p:attrNameLst>
                                          <p:attrName>fill.type</p:attrName>
                                        </p:attrNameLst>
                                      </p:cBhvr>
                                      <p:to>
                                        <p:strVal val="solid"/>
                                      </p:to>
                                    </p:set>
                                    <p:set>
                                      <p:cBhvr>
                                        <p:cTn id="12" dur="1000" fill="hold"/>
                                        <p:tgtEl>
                                          <p:spTgt spid="16"/>
                                        </p:tgtEl>
                                        <p:attrNameLst>
                                          <p:attrName>fill.on</p:attrName>
                                        </p:attrNameLst>
                                      </p:cBhvr>
                                      <p:to>
                                        <p:strVal val="true"/>
                                      </p:to>
                                    </p:set>
                                  </p:childTnLst>
                                </p:cTn>
                              </p:par>
                            </p:childTnLst>
                          </p:cTn>
                        </p:par>
                        <p:par>
                          <p:cTn id="13" fill="hold">
                            <p:stCondLst>
                              <p:cond delay="1000"/>
                            </p:stCondLst>
                            <p:childTnLst>
                              <p:par>
                                <p:cTn id="14" presetID="10" presetClass="exit" presetSubtype="0" fill="hold" grpId="0" nodeType="afterEffect">
                                  <p:stCondLst>
                                    <p:cond delay="50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6" grpId="0" animBg="1"/>
      <p:bldP spid="20"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Odp. 1">
            <a:extLst>
              <a:ext uri="{FF2B5EF4-FFF2-40B4-BE49-F238E27FC236}">
                <a16:creationId xmlns:a16="http://schemas.microsoft.com/office/drawing/2014/main" id="{929A8994-B872-445E-9267-CDFBEE3E3124}"/>
              </a:ext>
            </a:extLst>
          </p:cNvPr>
          <p:cNvSpPr/>
          <p:nvPr/>
        </p:nvSpPr>
        <p:spPr>
          <a:xfrm>
            <a:off x="5960575" y="2593522"/>
            <a:ext cx="2520000" cy="126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Niedobór wzrostu, niska waga urodzeniowa, zaburzenia rozwojowe, niska waga w stosunku do wieku</a:t>
            </a:r>
          </a:p>
        </p:txBody>
      </p:sp>
      <p:sp>
        <p:nvSpPr>
          <p:cNvPr id="16" name="Odp. 3">
            <a:extLst>
              <a:ext uri="{FF2B5EF4-FFF2-40B4-BE49-F238E27FC236}">
                <a16:creationId xmlns:a16="http://schemas.microsoft.com/office/drawing/2014/main" id="{3E429563-51F4-4807-8786-B9905887CDE2}"/>
              </a:ext>
            </a:extLst>
          </p:cNvPr>
          <p:cNvSpPr/>
          <p:nvPr/>
        </p:nvSpPr>
        <p:spPr>
          <a:xfrm>
            <a:off x="5960575" y="1284224"/>
            <a:ext cx="2520000" cy="126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Konkret, stałość, powtarzanie, rutyna, prostota, szczegółowość, zasady, nadzór, interwencje, akceptacja</a:t>
            </a:r>
          </a:p>
        </p:txBody>
      </p:sp>
      <p:sp>
        <p:nvSpPr>
          <p:cNvPr id="17" name="Pkt. 1">
            <a:extLst>
              <a:ext uri="{FF2B5EF4-FFF2-40B4-BE49-F238E27FC236}">
                <a16:creationId xmlns:a16="http://schemas.microsoft.com/office/drawing/2014/main" id="{15EF1E3F-25DB-44AB-A560-59F6692E7845}"/>
              </a:ext>
            </a:extLst>
          </p:cNvPr>
          <p:cNvSpPr/>
          <p:nvPr/>
        </p:nvSpPr>
        <p:spPr>
          <a:xfrm>
            <a:off x="465451" y="1706925"/>
            <a:ext cx="2520000" cy="843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10000"/>
                  </a:schemeClr>
                </a:solidFill>
                <a:latin typeface="Lato" panose="020B0604020202020204" charset="-18"/>
              </a:rPr>
              <a:t>W</a:t>
            </a:r>
            <a:r>
              <a:rPr lang="pl-PL" sz="1200" dirty="0">
                <a:solidFill>
                  <a:schemeClr val="tx2">
                    <a:lumMod val="10000"/>
                  </a:schemeClr>
                </a:solidFill>
                <a:latin typeface="Lato" panose="020B0604020202020204" charset="-18"/>
              </a:rPr>
              <a:t>ŁAŚCIWOŚCI FIZYCZNE FAS</a:t>
            </a:r>
          </a:p>
        </p:txBody>
      </p:sp>
      <p:sp>
        <p:nvSpPr>
          <p:cNvPr id="20" name="Pkt. 4">
            <a:extLst>
              <a:ext uri="{FF2B5EF4-FFF2-40B4-BE49-F238E27FC236}">
                <a16:creationId xmlns:a16="http://schemas.microsoft.com/office/drawing/2014/main" id="{0A0F5425-4636-4835-90B5-A67953704E05}"/>
              </a:ext>
            </a:extLst>
          </p:cNvPr>
          <p:cNvSpPr/>
          <p:nvPr/>
        </p:nvSpPr>
        <p:spPr>
          <a:xfrm>
            <a:off x="465451" y="2593522"/>
            <a:ext cx="2520000" cy="8430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10 ZASADNICZYCH PRAW DOTYCZĄCYCH USPRAWNIANIA I WYCHOWANIA  DZIECI  Z FASD</a:t>
            </a:r>
          </a:p>
        </p:txBody>
      </p:sp>
      <p:sp>
        <p:nvSpPr>
          <p:cNvPr id="7" name="Prostokąt 6">
            <a:hlinkHover r:id="" action="ppaction://hlinkshowjump?jump=nextslide"/>
            <a:extLst>
              <a:ext uri="{FF2B5EF4-FFF2-40B4-BE49-F238E27FC236}">
                <a16:creationId xmlns:a16="http://schemas.microsoft.com/office/drawing/2014/main" id="{30D00DC6-7977-465C-9D18-267B82A91917}"/>
              </a:ext>
            </a:extLst>
          </p:cNvPr>
          <p:cNvSpPr/>
          <p:nvPr/>
        </p:nvSpPr>
        <p:spPr>
          <a:xfrm>
            <a:off x="0" y="0"/>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51443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autoRev="1" fill="hold" nodeType="clickEffect">
                                  <p:stCondLst>
                                    <p:cond delay="0"/>
                                  </p:stCondLst>
                                  <p:childTnLst>
                                    <p:animClr clrSpc="rgb" dir="cw">
                                      <p:cBhvr>
                                        <p:cTn id="6" dur="500" fill="hold"/>
                                        <p:tgtEl>
                                          <p:spTgt spid="17"/>
                                        </p:tgtEl>
                                        <p:attrNameLst>
                                          <p:attrName>fillcolor</p:attrName>
                                        </p:attrNameLst>
                                      </p:cBhvr>
                                      <p:to>
                                        <a:srgbClr val="F20253"/>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17"/>
                                        </p:tgtEl>
                                        <p:attrNameLst>
                                          <p:attrName>fillcolor</p:attrName>
                                        </p:attrNameLst>
                                      </p:cBhvr>
                                      <p:to>
                                        <a:srgbClr val="92D050"/>
                                      </p:to>
                                    </p:animClr>
                                    <p:set>
                                      <p:cBhvr>
                                        <p:cTn id="14" dur="1000" fill="hold"/>
                                        <p:tgtEl>
                                          <p:spTgt spid="17"/>
                                        </p:tgtEl>
                                        <p:attrNameLst>
                                          <p:attrName>fill.type</p:attrName>
                                        </p:attrNameLst>
                                      </p:cBhvr>
                                      <p:to>
                                        <p:strVal val="solid"/>
                                      </p:to>
                                    </p:set>
                                    <p:set>
                                      <p:cBhvr>
                                        <p:cTn id="15" dur="1000" fill="hold"/>
                                        <p:tgtEl>
                                          <p:spTgt spid="17"/>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1000" fill="hold"/>
                                        <p:tgtEl>
                                          <p:spTgt spid="9"/>
                                        </p:tgtEl>
                                        <p:attrNameLst>
                                          <p:attrName>fillcolor</p:attrName>
                                        </p:attrNameLst>
                                      </p:cBhvr>
                                      <p:to>
                                        <a:srgbClr val="92D050"/>
                                      </p:to>
                                    </p:animClr>
                                    <p:set>
                                      <p:cBhvr>
                                        <p:cTn id="18" dur="1000" fill="hold"/>
                                        <p:tgtEl>
                                          <p:spTgt spid="9"/>
                                        </p:tgtEl>
                                        <p:attrNameLst>
                                          <p:attrName>fill.type</p:attrName>
                                        </p:attrNameLst>
                                      </p:cBhvr>
                                      <p:to>
                                        <p:strVal val="solid"/>
                                      </p:to>
                                    </p:set>
                                    <p:set>
                                      <p:cBhvr>
                                        <p:cTn id="19" dur="1000" fill="hold"/>
                                        <p:tgtEl>
                                          <p:spTgt spid="9"/>
                                        </p:tgtEl>
                                        <p:attrNameLst>
                                          <p:attrName>fill.on</p:attrName>
                                        </p:attrNameLst>
                                      </p:cBhvr>
                                      <p:to>
                                        <p:strVal val="true"/>
                                      </p:to>
                                    </p:set>
                                  </p:childTnLst>
                                </p:cTn>
                              </p:par>
                            </p:childTnLst>
                          </p:cTn>
                        </p:par>
                        <p:par>
                          <p:cTn id="20" fill="hold">
                            <p:stCondLst>
                              <p:cond delay="1000"/>
                            </p:stCondLst>
                            <p:childTnLst>
                              <p:par>
                                <p:cTn id="21" presetID="10" presetClass="exit" presetSubtype="0" fill="hold" grpId="0" nodeType="afterEffect">
                                  <p:stCondLst>
                                    <p:cond delay="50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50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9" grpId="0" animBg="1"/>
      <p:bldP spid="17"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685800"/>
          </a:xfrm>
          <a:prstGeom prst="rect">
            <a:avLst/>
          </a:prstGeom>
        </p:spPr>
        <p:txBody>
          <a:bodyPr spcFirstLastPara="1" wrap="square" lIns="91425" tIns="91425" rIns="91425" bIns="91425" anchor="t" anchorCtr="0">
            <a:noAutofit/>
          </a:bodyPr>
          <a:lstStyle/>
          <a:p>
            <a:pPr marL="0" indent="0" algn="just">
              <a:buNone/>
            </a:pPr>
            <a:r>
              <a:rPr lang="pl-PL" b="1" cap="all" dirty="0"/>
              <a:t>Wzór picia alkoholu w ciąży</a:t>
            </a:r>
            <a:endParaRPr lang="pl-PL" cap="all" dirty="0"/>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839701"/>
            <a:ext cx="8015123" cy="425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buNone/>
            </a:pPr>
            <a:r>
              <a:rPr lang="pl-PL" sz="1600" dirty="0"/>
              <a:t>Zakres uszkodzeń płodu zależy od:</a:t>
            </a:r>
            <a:endParaRPr lang="pl-PL" sz="2000" dirty="0"/>
          </a:p>
        </p:txBody>
      </p:sp>
      <p:sp>
        <p:nvSpPr>
          <p:cNvPr id="14" name="Google Shape;104;p14">
            <a:extLst>
              <a:ext uri="{FF2B5EF4-FFF2-40B4-BE49-F238E27FC236}">
                <a16:creationId xmlns:a16="http://schemas.microsoft.com/office/drawing/2014/main" id="{015EFE89-5603-444B-8D53-A239154AD25C}"/>
              </a:ext>
            </a:extLst>
          </p:cNvPr>
          <p:cNvSpPr txBox="1">
            <a:spLocks/>
          </p:cNvSpPr>
          <p:nvPr/>
        </p:nvSpPr>
        <p:spPr>
          <a:xfrm>
            <a:off x="678485" y="1264920"/>
            <a:ext cx="410851" cy="5777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ctr">
              <a:spcBef>
                <a:spcPts val="0"/>
              </a:spcBef>
              <a:buNone/>
            </a:pPr>
            <a:r>
              <a:rPr lang="pl-PL" sz="2800" dirty="0">
                <a:solidFill>
                  <a:schemeClr val="tx2">
                    <a:lumMod val="25000"/>
                  </a:schemeClr>
                </a:solidFill>
              </a:rPr>
              <a:t>C</a:t>
            </a:r>
            <a:endParaRPr lang="pl-PL" sz="3600" dirty="0">
              <a:solidFill>
                <a:schemeClr val="tx2">
                  <a:lumMod val="25000"/>
                </a:schemeClr>
              </a:solidFill>
            </a:endParaRPr>
          </a:p>
        </p:txBody>
      </p:sp>
      <p:sp>
        <p:nvSpPr>
          <p:cNvPr id="15" name="Google Shape;104;p14">
            <a:extLst>
              <a:ext uri="{FF2B5EF4-FFF2-40B4-BE49-F238E27FC236}">
                <a16:creationId xmlns:a16="http://schemas.microsoft.com/office/drawing/2014/main" id="{71DF45C3-7699-4859-B91C-4B8953F982FC}"/>
              </a:ext>
            </a:extLst>
          </p:cNvPr>
          <p:cNvSpPr txBox="1">
            <a:spLocks/>
          </p:cNvSpPr>
          <p:nvPr/>
        </p:nvSpPr>
        <p:spPr>
          <a:xfrm>
            <a:off x="678489" y="1952725"/>
            <a:ext cx="410851" cy="5777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ctr">
              <a:spcBef>
                <a:spcPts val="0"/>
              </a:spcBef>
              <a:buNone/>
            </a:pPr>
            <a:r>
              <a:rPr lang="pl-PL" sz="2800" dirty="0">
                <a:solidFill>
                  <a:schemeClr val="tx2">
                    <a:lumMod val="25000"/>
                  </a:schemeClr>
                </a:solidFill>
              </a:rPr>
              <a:t>I</a:t>
            </a:r>
            <a:endParaRPr lang="pl-PL" sz="3600" dirty="0">
              <a:solidFill>
                <a:schemeClr val="tx2">
                  <a:lumMod val="25000"/>
                </a:schemeClr>
              </a:solidFill>
            </a:endParaRPr>
          </a:p>
        </p:txBody>
      </p:sp>
      <p:sp>
        <p:nvSpPr>
          <p:cNvPr id="16" name="Google Shape;104;p14">
            <a:extLst>
              <a:ext uri="{FF2B5EF4-FFF2-40B4-BE49-F238E27FC236}">
                <a16:creationId xmlns:a16="http://schemas.microsoft.com/office/drawing/2014/main" id="{D30DA11C-F05C-46DD-BD28-E93A57D18A7A}"/>
              </a:ext>
            </a:extLst>
          </p:cNvPr>
          <p:cNvSpPr txBox="1">
            <a:spLocks/>
          </p:cNvSpPr>
          <p:nvPr/>
        </p:nvSpPr>
        <p:spPr>
          <a:xfrm>
            <a:off x="678489" y="2640530"/>
            <a:ext cx="410851" cy="5777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ctr">
              <a:spcBef>
                <a:spcPts val="0"/>
              </a:spcBef>
              <a:buNone/>
            </a:pPr>
            <a:r>
              <a:rPr lang="pl-PL" sz="2800" dirty="0">
                <a:solidFill>
                  <a:schemeClr val="tx2">
                    <a:lumMod val="25000"/>
                  </a:schemeClr>
                </a:solidFill>
              </a:rPr>
              <a:t>O</a:t>
            </a:r>
            <a:endParaRPr lang="pl-PL" sz="3600" dirty="0">
              <a:solidFill>
                <a:schemeClr val="tx2">
                  <a:lumMod val="25000"/>
                </a:schemeClr>
              </a:solidFill>
            </a:endParaRPr>
          </a:p>
        </p:txBody>
      </p:sp>
      <p:sp>
        <p:nvSpPr>
          <p:cNvPr id="17" name="Google Shape;104;p14">
            <a:extLst>
              <a:ext uri="{FF2B5EF4-FFF2-40B4-BE49-F238E27FC236}">
                <a16:creationId xmlns:a16="http://schemas.microsoft.com/office/drawing/2014/main" id="{92C484C2-FB8C-45CE-BFA8-E0D0D59F07F7}"/>
              </a:ext>
            </a:extLst>
          </p:cNvPr>
          <p:cNvSpPr txBox="1">
            <a:spLocks/>
          </p:cNvSpPr>
          <p:nvPr/>
        </p:nvSpPr>
        <p:spPr>
          <a:xfrm>
            <a:off x="678489" y="3328336"/>
            <a:ext cx="410851" cy="5777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ctr">
              <a:spcBef>
                <a:spcPts val="0"/>
              </a:spcBef>
              <a:buNone/>
            </a:pPr>
            <a:r>
              <a:rPr lang="pl-PL" sz="2800" dirty="0">
                <a:solidFill>
                  <a:schemeClr val="tx2">
                    <a:lumMod val="25000"/>
                  </a:schemeClr>
                </a:solidFill>
              </a:rPr>
              <a:t>S</a:t>
            </a:r>
            <a:endParaRPr lang="pl-PL" sz="3600" dirty="0">
              <a:solidFill>
                <a:schemeClr val="tx2">
                  <a:lumMod val="25000"/>
                </a:schemeClr>
              </a:solidFill>
            </a:endParaRPr>
          </a:p>
        </p:txBody>
      </p:sp>
      <p:sp>
        <p:nvSpPr>
          <p:cNvPr id="29" name="Google Shape;104;p14">
            <a:extLst>
              <a:ext uri="{FF2B5EF4-FFF2-40B4-BE49-F238E27FC236}">
                <a16:creationId xmlns:a16="http://schemas.microsoft.com/office/drawing/2014/main" id="{F0F2F277-A2F9-4F35-8882-8BA609A25470}"/>
              </a:ext>
            </a:extLst>
          </p:cNvPr>
          <p:cNvSpPr txBox="1">
            <a:spLocks/>
          </p:cNvSpPr>
          <p:nvPr/>
        </p:nvSpPr>
        <p:spPr>
          <a:xfrm>
            <a:off x="1294769" y="1374613"/>
            <a:ext cx="6842552" cy="3954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buNone/>
            </a:pPr>
            <a:r>
              <a:rPr lang="pl-PL" sz="1800" dirty="0"/>
              <a:t>częstości picia alkoholu przez matkę w czasie ciąży;</a:t>
            </a:r>
            <a:endParaRPr lang="pl-PL" dirty="0"/>
          </a:p>
        </p:txBody>
      </p:sp>
      <p:sp>
        <p:nvSpPr>
          <p:cNvPr id="30" name="Google Shape;104;p14">
            <a:extLst>
              <a:ext uri="{FF2B5EF4-FFF2-40B4-BE49-F238E27FC236}">
                <a16:creationId xmlns:a16="http://schemas.microsoft.com/office/drawing/2014/main" id="{17006A6D-7192-4A3A-878E-F5EB267364DD}"/>
              </a:ext>
            </a:extLst>
          </p:cNvPr>
          <p:cNvSpPr txBox="1">
            <a:spLocks/>
          </p:cNvSpPr>
          <p:nvPr/>
        </p:nvSpPr>
        <p:spPr>
          <a:xfrm>
            <a:off x="1294773" y="2058997"/>
            <a:ext cx="7185798" cy="6877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buNone/>
            </a:pPr>
            <a:r>
              <a:rPr lang="pl-PL" sz="1800" dirty="0"/>
              <a:t>ilości alkoholu przeważnie wypijanego przez matkę przy jednej okazji picia w czasie ciąży;</a:t>
            </a:r>
            <a:endParaRPr lang="pl-PL" dirty="0"/>
          </a:p>
        </p:txBody>
      </p:sp>
      <p:sp>
        <p:nvSpPr>
          <p:cNvPr id="31" name="Google Shape;104;p14">
            <a:extLst>
              <a:ext uri="{FF2B5EF4-FFF2-40B4-BE49-F238E27FC236}">
                <a16:creationId xmlns:a16="http://schemas.microsoft.com/office/drawing/2014/main" id="{0F4D6781-EC47-489C-AE6E-C137A95D6DED}"/>
              </a:ext>
            </a:extLst>
          </p:cNvPr>
          <p:cNvSpPr txBox="1">
            <a:spLocks/>
          </p:cNvSpPr>
          <p:nvPr/>
        </p:nvSpPr>
        <p:spPr>
          <a:xfrm>
            <a:off x="1294769" y="2746739"/>
            <a:ext cx="7413003" cy="471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buNone/>
            </a:pPr>
            <a:r>
              <a:rPr lang="pl-PL" sz="1800" dirty="0"/>
              <a:t>ogólnej ilości alkoholu wypitego przez matkę w okresie ciąży;</a:t>
            </a:r>
            <a:endParaRPr lang="pl-PL" dirty="0"/>
          </a:p>
        </p:txBody>
      </p:sp>
      <p:sp>
        <p:nvSpPr>
          <p:cNvPr id="32" name="Google Shape;104;p14">
            <a:extLst>
              <a:ext uri="{FF2B5EF4-FFF2-40B4-BE49-F238E27FC236}">
                <a16:creationId xmlns:a16="http://schemas.microsoft.com/office/drawing/2014/main" id="{67EB776E-E660-4BE0-B337-A91D0FAE7FB6}"/>
              </a:ext>
            </a:extLst>
          </p:cNvPr>
          <p:cNvSpPr txBox="1">
            <a:spLocks/>
          </p:cNvSpPr>
          <p:nvPr/>
        </p:nvSpPr>
        <p:spPr>
          <a:xfrm>
            <a:off x="1294773" y="3435710"/>
            <a:ext cx="7185798" cy="7385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gn="just">
              <a:spcBef>
                <a:spcPts val="0"/>
              </a:spcBef>
              <a:buNone/>
            </a:pPr>
            <a:r>
              <a:rPr lang="pl-PL" sz="1800" dirty="0"/>
              <a:t>stylu picia (szczególnie ryzykowne są przypadki wypijania jednorazowo 5 lub więcej standardowych porcji alkoholu)</a:t>
            </a:r>
            <a:endParaRPr lang="pl-PL" dirty="0"/>
          </a:p>
        </p:txBody>
      </p:sp>
      <p:sp>
        <p:nvSpPr>
          <p:cNvPr id="33" name="pole tekstowe 32">
            <a:extLst>
              <a:ext uri="{FF2B5EF4-FFF2-40B4-BE49-F238E27FC236}">
                <a16:creationId xmlns:a16="http://schemas.microsoft.com/office/drawing/2014/main" id="{3B7DA41C-0855-41DD-ACA6-307E2A066317}"/>
              </a:ext>
            </a:extLst>
          </p:cNvPr>
          <p:cNvSpPr txBox="1"/>
          <p:nvPr/>
        </p:nvSpPr>
        <p:spPr>
          <a:xfrm>
            <a:off x="465448" y="4180251"/>
            <a:ext cx="8022740" cy="769441"/>
          </a:xfrm>
          <a:prstGeom prst="rect">
            <a:avLst/>
          </a:prstGeom>
          <a:solidFill>
            <a:schemeClr val="bg2">
              <a:lumMod val="40000"/>
              <a:lumOff val="60000"/>
            </a:schemeClr>
          </a:solidFill>
        </p:spPr>
        <p:txBody>
          <a:bodyPr wrap="square" anchor="t">
            <a:spAutoFit/>
          </a:bodyPr>
          <a:lstStyle/>
          <a:p>
            <a:pPr marL="0" marR="0" lvl="0" indent="0" algn="just" rtl="0" hangingPunct="1">
              <a:lnSpc>
                <a:spcPct val="100000"/>
              </a:lnSpc>
              <a:spcBef>
                <a:spcPts val="0"/>
              </a:spcBef>
              <a:spcAft>
                <a:spcPts val="0"/>
              </a:spcAft>
              <a:buNone/>
              <a:tabLst/>
              <a:defRPr sz="1800"/>
            </a:pPr>
            <a:r>
              <a:rPr lang="pl-PL" sz="1100" b="0" i="0" u="none" strike="noStrike" kern="1200" spc="0" dirty="0">
                <a:ln>
                  <a:noFill/>
                </a:ln>
                <a:solidFill>
                  <a:srgbClr val="292934"/>
                </a:solidFill>
                <a:latin typeface="Arial" pitchFamily="18"/>
                <a:ea typeface="Microsoft YaHei" pitchFamily="2"/>
                <a:cs typeface="Arial" pitchFamily="2"/>
              </a:rPr>
              <a:t>Są to obszary niezbędne do zdiagnozowania wzoru picia alkoholu przez kobiety w ciąży i określenia szkód dla prawidłowego rozwoju płodu.</a:t>
            </a:r>
          </a:p>
          <a:p>
            <a:pPr algn="ctr">
              <a:defRPr sz="1800"/>
            </a:pPr>
            <a:r>
              <a:rPr lang="pl-PL" sz="1100" b="1" dirty="0">
                <a:solidFill>
                  <a:srgbClr val="FF0000"/>
                </a:solidFill>
              </a:rPr>
              <a:t>NALEŻY PAMIĘTAĆ, IŻ NIE MA BEZPIECZNEJ DAWKI ALKOHOLU W CIĄŻY – KAŻDA ILOŚĆ WIĄŻE SIĘ Z RYZYKIEM USZKODZENIA PŁODU!</a:t>
            </a:r>
          </a:p>
        </p:txBody>
      </p:sp>
    </p:spTree>
    <p:extLst>
      <p:ext uri="{BB962C8B-B14F-4D97-AF65-F5344CB8AC3E}">
        <p14:creationId xmlns:p14="http://schemas.microsoft.com/office/powerpoint/2010/main" val="19442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par>
                          <p:cTn id="12" fill="hold">
                            <p:stCondLst>
                              <p:cond delay="1250"/>
                            </p:stCondLst>
                            <p:childTnLst>
                              <p:par>
                                <p:cTn id="13" presetID="10" presetClass="entr" presetSubtype="0"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250"/>
                            </p:stCondLst>
                            <p:childTnLst>
                              <p:par>
                                <p:cTn id="21" presetID="10" presetClass="entr" presetSubtype="0" fill="hold" grpId="1"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750"/>
                            </p:stCondLst>
                            <p:childTnLst>
                              <p:par>
                                <p:cTn id="25" presetID="10" presetClass="entr" presetSubtype="0" fill="hold" grpId="1"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250"/>
                            </p:stCondLst>
                            <p:childTnLst>
                              <p:par>
                                <p:cTn id="29" presetID="10" presetClass="entr" presetSubtype="0" fill="hold" grpId="0" nodeType="afterEffect">
                                  <p:stCondLst>
                                    <p:cond delay="25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childTnLst>
                          </p:cTn>
                        </p:par>
                        <p:par>
                          <p:cTn id="32" fill="hold">
                            <p:stCondLst>
                              <p:cond delay="425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750"/>
                                        <p:tgtEl>
                                          <p:spTgt spid="31"/>
                                        </p:tgtEl>
                                      </p:cBhvr>
                                    </p:animEffect>
                                  </p:childTnLst>
                                </p:cTn>
                              </p:par>
                            </p:childTnLst>
                          </p:cTn>
                        </p:par>
                        <p:par>
                          <p:cTn id="40" fill="hold">
                            <p:stCondLst>
                              <p:cond delay="575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childTnLst>
                          </p:cTn>
                        </p:par>
                        <p:par>
                          <p:cTn id="44" fill="hold">
                            <p:stCondLst>
                              <p:cond delay="6500"/>
                            </p:stCondLst>
                            <p:childTnLst>
                              <p:par>
                                <p:cTn id="45" presetID="10"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5" grpId="1"/>
      <p:bldP spid="16" grpId="1"/>
      <p:bldP spid="17" grpId="1"/>
      <p:bldP spid="29" grpId="0"/>
      <p:bldP spid="30" grpId="0"/>
      <p:bldP spid="31" grpId="0"/>
      <p:bldP spid="32" grpId="0"/>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01"/>
        <p:cNvGrpSpPr/>
        <p:nvPr/>
      </p:nvGrpSpPr>
      <p:grpSpPr>
        <a:xfrm>
          <a:off x="0" y="0"/>
          <a:ext cx="0" cy="0"/>
          <a:chOff x="0" y="0"/>
          <a:chExt cx="0" cy="0"/>
        </a:xfrm>
      </p:grpSpPr>
      <p:sp>
        <p:nvSpPr>
          <p:cNvPr id="104" name="Quiz"/>
          <p:cNvSpPr txBox="1">
            <a:spLocks noGrp="1"/>
          </p:cNvSpPr>
          <p:nvPr>
            <p:ph type="body" idx="4294967295"/>
          </p:nvPr>
        </p:nvSpPr>
        <p:spPr>
          <a:xfrm>
            <a:off x="465451" y="261974"/>
            <a:ext cx="8015124" cy="606706"/>
          </a:xfrm>
          <a:prstGeom prst="rect">
            <a:avLst/>
          </a:prstGeom>
        </p:spPr>
        <p:txBody>
          <a:bodyPr spcFirstLastPara="1" wrap="square" lIns="91425" tIns="91425" rIns="91425" bIns="91425" anchor="t" anchorCtr="0">
            <a:noAutofit/>
          </a:bodyPr>
          <a:lstStyle/>
          <a:p>
            <a:pPr marL="0" indent="0" algn="just">
              <a:buNone/>
            </a:pPr>
            <a:r>
              <a:rPr lang="pl-PL" sz="2000" b="1" cap="all" dirty="0">
                <a:solidFill>
                  <a:schemeClr val="bg1"/>
                </a:solidFill>
              </a:rPr>
              <a:t>DOPASUJ POJĘCIA</a:t>
            </a:r>
          </a:p>
        </p:txBody>
      </p:sp>
      <p:sp>
        <p:nvSpPr>
          <p:cNvPr id="9" name="Odp. 1">
            <a:extLst>
              <a:ext uri="{FF2B5EF4-FFF2-40B4-BE49-F238E27FC236}">
                <a16:creationId xmlns:a16="http://schemas.microsoft.com/office/drawing/2014/main" id="{929A8994-B872-445E-9267-CDFBEE3E3124}"/>
              </a:ext>
            </a:extLst>
          </p:cNvPr>
          <p:cNvSpPr/>
          <p:nvPr/>
        </p:nvSpPr>
        <p:spPr>
          <a:xfrm>
            <a:off x="5960575" y="1284224"/>
            <a:ext cx="2520000" cy="126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Konkret, stałość, powtarzanie, rutyna, prostota, szczegółowość, zasady, nadzór, interwencje, akceptacja</a:t>
            </a:r>
          </a:p>
        </p:txBody>
      </p:sp>
      <p:sp>
        <p:nvSpPr>
          <p:cNvPr id="17" name="Pkt. 1">
            <a:extLst>
              <a:ext uri="{FF2B5EF4-FFF2-40B4-BE49-F238E27FC236}">
                <a16:creationId xmlns:a16="http://schemas.microsoft.com/office/drawing/2014/main" id="{15EF1E3F-25DB-44AB-A560-59F6692E7845}"/>
              </a:ext>
            </a:extLst>
          </p:cNvPr>
          <p:cNvSpPr/>
          <p:nvPr/>
        </p:nvSpPr>
        <p:spPr>
          <a:xfrm>
            <a:off x="465451" y="2593522"/>
            <a:ext cx="2520000" cy="843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2">
                    <a:lumMod val="10000"/>
                  </a:schemeClr>
                </a:solidFill>
                <a:latin typeface="Lato" panose="020B0604020202020204" charset="-18"/>
              </a:rPr>
              <a:t>10 ZASADNICZYCH PRAW DOTYCZĄCYCH USPRAWNIANIA I WYCHOWANIA  DZIECI  Z FASD</a:t>
            </a:r>
          </a:p>
        </p:txBody>
      </p:sp>
      <p:sp>
        <p:nvSpPr>
          <p:cNvPr id="7" name="Prostokąt 6">
            <a:hlinkHover r:id="" action="ppaction://hlinkshowjump?jump=nextslide"/>
            <a:extLst>
              <a:ext uri="{FF2B5EF4-FFF2-40B4-BE49-F238E27FC236}">
                <a16:creationId xmlns:a16="http://schemas.microsoft.com/office/drawing/2014/main" id="{30D00DC6-7977-465C-9D18-267B82A91917}"/>
              </a:ext>
            </a:extLst>
          </p:cNvPr>
          <p:cNvSpPr/>
          <p:nvPr/>
        </p:nvSpPr>
        <p:spPr>
          <a:xfrm>
            <a:off x="0" y="0"/>
            <a:ext cx="9143999" cy="5143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76122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7"/>
                                        </p:tgtEl>
                                        <p:attrNameLst>
                                          <p:attrName>fillcolor</p:attrName>
                                        </p:attrNameLst>
                                      </p:cBhvr>
                                      <p:to>
                                        <a:srgbClr val="92D050"/>
                                      </p:to>
                                    </p:animClr>
                                    <p:set>
                                      <p:cBhvr>
                                        <p:cTn id="7" dur="1000" fill="hold"/>
                                        <p:tgtEl>
                                          <p:spTgt spid="17"/>
                                        </p:tgtEl>
                                        <p:attrNameLst>
                                          <p:attrName>fill.type</p:attrName>
                                        </p:attrNameLst>
                                      </p:cBhvr>
                                      <p:to>
                                        <p:strVal val="solid"/>
                                      </p:to>
                                    </p:set>
                                    <p:set>
                                      <p:cBhvr>
                                        <p:cTn id="8" dur="1000" fill="hold"/>
                                        <p:tgtEl>
                                          <p:spTgt spid="1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9"/>
                                        </p:tgtEl>
                                        <p:attrNameLst>
                                          <p:attrName>fillcolor</p:attrName>
                                        </p:attrNameLst>
                                      </p:cBhvr>
                                      <p:to>
                                        <a:srgbClr val="92D050"/>
                                      </p:to>
                                    </p:animClr>
                                    <p:set>
                                      <p:cBhvr>
                                        <p:cTn id="11" dur="1000" fill="hold"/>
                                        <p:tgtEl>
                                          <p:spTgt spid="9"/>
                                        </p:tgtEl>
                                        <p:attrNameLst>
                                          <p:attrName>fill.type</p:attrName>
                                        </p:attrNameLst>
                                      </p:cBhvr>
                                      <p:to>
                                        <p:strVal val="solid"/>
                                      </p:to>
                                    </p:set>
                                    <p:set>
                                      <p:cBhvr>
                                        <p:cTn id="12" dur="1000" fill="hold"/>
                                        <p:tgtEl>
                                          <p:spTgt spid="9"/>
                                        </p:tgtEl>
                                        <p:attrNameLst>
                                          <p:attrName>fill.on</p:attrName>
                                        </p:attrNameLst>
                                      </p:cBhvr>
                                      <p:to>
                                        <p:strVal val="true"/>
                                      </p:to>
                                    </p:set>
                                  </p:childTnLst>
                                </p:cTn>
                              </p:par>
                            </p:childTnLst>
                          </p:cTn>
                        </p:par>
                        <p:par>
                          <p:cTn id="13" fill="hold">
                            <p:stCondLst>
                              <p:cond delay="1000"/>
                            </p:stCondLst>
                            <p:childTnLst>
                              <p:par>
                                <p:cTn id="14" presetID="10" presetClass="exit" presetSubtype="0" fill="hold" grpId="0" nodeType="afterEffect">
                                  <p:stCondLst>
                                    <p:cond delay="50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9" grpId="0" animBg="1"/>
      <p:bldP spid="17"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338"/>
        <p:cNvGrpSpPr/>
        <p:nvPr/>
      </p:nvGrpSpPr>
      <p:grpSpPr>
        <a:xfrm>
          <a:off x="0" y="0"/>
          <a:ext cx="0" cy="0"/>
          <a:chOff x="0" y="0"/>
          <a:chExt cx="0" cy="0"/>
        </a:xfrm>
      </p:grpSpPr>
      <p:sp>
        <p:nvSpPr>
          <p:cNvPr id="339" name="Google Shape;339;p34"/>
          <p:cNvSpPr txBox="1">
            <a:spLocks noGrp="1"/>
          </p:cNvSpPr>
          <p:nvPr>
            <p:ph type="ctrTitle" idx="4294967295"/>
          </p:nvPr>
        </p:nvSpPr>
        <p:spPr>
          <a:xfrm>
            <a:off x="916025" y="72609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PL" sz="6000" dirty="0">
                <a:solidFill>
                  <a:schemeClr val="accent2"/>
                </a:solidFill>
              </a:rPr>
              <a:t>Gratulacje</a:t>
            </a:r>
            <a:r>
              <a:rPr lang="en" sz="6000" dirty="0">
                <a:solidFill>
                  <a:schemeClr val="accent2"/>
                </a:solidFill>
              </a:rPr>
              <a:t>!</a:t>
            </a:r>
            <a:endParaRPr sz="6000" dirty="0">
              <a:solidFill>
                <a:schemeClr val="accent2"/>
              </a:solidFill>
            </a:endParaRPr>
          </a:p>
        </p:txBody>
      </p:sp>
      <p:sp>
        <p:nvSpPr>
          <p:cNvPr id="340" name="Google Shape;340;p34"/>
          <p:cNvSpPr txBox="1">
            <a:spLocks noGrp="1"/>
          </p:cNvSpPr>
          <p:nvPr>
            <p:ph type="subTitle" idx="4294967295"/>
          </p:nvPr>
        </p:nvSpPr>
        <p:spPr>
          <a:xfrm>
            <a:off x="916025" y="1754213"/>
            <a:ext cx="756455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pl-PL" sz="4800" b="1" dirty="0">
                <a:solidFill>
                  <a:schemeClr val="lt1"/>
                </a:solidFill>
              </a:rPr>
              <a:t>Udało Ci się ukończyć quiz.</a:t>
            </a:r>
            <a:endParaRPr sz="4800" b="1" dirty="0">
              <a:solidFill>
                <a:schemeClr val="lt1"/>
              </a:solidFill>
            </a:endParaRPr>
          </a:p>
        </p:txBody>
      </p:sp>
      <p:sp>
        <p:nvSpPr>
          <p:cNvPr id="341" name="Google Shape;341;p34"/>
          <p:cNvSpPr txBox="1">
            <a:spLocks noGrp="1"/>
          </p:cNvSpPr>
          <p:nvPr>
            <p:ph type="body" idx="4294967295"/>
          </p:nvPr>
        </p:nvSpPr>
        <p:spPr>
          <a:xfrm>
            <a:off x="916025" y="2759006"/>
            <a:ext cx="5561100"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pl-PL" sz="2400" dirty="0">
                <a:solidFill>
                  <a:schemeClr val="lt1"/>
                </a:solidFill>
              </a:rPr>
              <a:t>Możesz teraz zamknąć prezentację.</a:t>
            </a:r>
            <a:endParaRPr sz="24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1002946"/>
          </a:xfrm>
          <a:prstGeom prst="rect">
            <a:avLst/>
          </a:prstGeom>
        </p:spPr>
        <p:txBody>
          <a:bodyPr spcFirstLastPara="1" wrap="square" lIns="91425" tIns="91425" rIns="91425" bIns="91425" anchor="t" anchorCtr="0">
            <a:noAutofit/>
          </a:bodyPr>
          <a:lstStyle/>
          <a:p>
            <a:pPr marL="0" indent="0" algn="just">
              <a:buNone/>
            </a:pPr>
            <a:r>
              <a:rPr lang="pl-PL" b="1" cap="all" dirty="0"/>
              <a:t>CZYNNIKI ZWIĘKSZAJĄCE RYZYKO SPOŻYWANIA ALKOHOLU PRZEZ MATKĘ W CZASIE CIĄŻY</a:t>
            </a:r>
            <a:endParaRPr lang="pl-PL" cap="all" dirty="0"/>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8" y="1264920"/>
            <a:ext cx="8015123" cy="3451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85750" indent="-285750" algn="just">
              <a:spcBef>
                <a:spcPts val="0"/>
              </a:spcBef>
              <a:spcAft>
                <a:spcPts val="600"/>
              </a:spcAft>
            </a:pPr>
            <a:r>
              <a:rPr lang="pl-PL" sz="1400" dirty="0"/>
              <a:t>Brak wiedzy na temat FASD i/lub niedocenianie ryzyka dla dziecka związanego z ekspozycją na alkohol;</a:t>
            </a:r>
          </a:p>
          <a:p>
            <a:pPr marL="285750" indent="-285750" algn="just">
              <a:spcBef>
                <a:spcPts val="0"/>
              </a:spcBef>
              <a:spcAft>
                <a:spcPts val="600"/>
              </a:spcAft>
            </a:pPr>
            <a:r>
              <a:rPr lang="pl-PL" sz="1400" dirty="0"/>
              <a:t>Powszechność picia i głębokie zakorzenienie spożywania alkoholu w naszej kulturze;</a:t>
            </a:r>
          </a:p>
          <a:p>
            <a:pPr marL="285750" indent="-285750" algn="just">
              <a:spcBef>
                <a:spcPts val="0"/>
              </a:spcBef>
              <a:spcAft>
                <a:spcPts val="600"/>
              </a:spcAft>
            </a:pPr>
            <a:r>
              <a:rPr lang="pl-PL" sz="1400" dirty="0"/>
              <a:t>Picie alkoholu przez partnera/męża, co oznacza, że kobieta ma więcej okazji do picia, a w związku z tym ryzyko, że sięgnie po alkohol – wzrasta;</a:t>
            </a:r>
          </a:p>
          <a:p>
            <a:pPr marL="285750" indent="-285750" algn="just">
              <a:spcBef>
                <a:spcPts val="0"/>
              </a:spcBef>
              <a:spcAft>
                <a:spcPts val="600"/>
              </a:spcAft>
            </a:pPr>
            <a:r>
              <a:rPr lang="pl-PL" sz="1400" dirty="0"/>
              <a:t>Nieplanowana ciąża, przez co kobieta może pić alkohol we wczesnej ciąży, ponieważ nie wie, że jest w ciąży;</a:t>
            </a:r>
          </a:p>
          <a:p>
            <a:pPr marL="285750" indent="-285750" algn="just">
              <a:spcBef>
                <a:spcPts val="0"/>
              </a:spcBef>
              <a:spcAft>
                <a:spcPts val="600"/>
              </a:spcAft>
            </a:pPr>
            <a:r>
              <a:rPr lang="pl-PL" sz="1400" dirty="0"/>
              <a:t>Niewystarczające zaangażowanie lekarzy podstawowej opieki zdrowotnej i ginekologów w profilaktykę;</a:t>
            </a:r>
          </a:p>
          <a:p>
            <a:pPr marL="285750" indent="-285750" algn="just">
              <a:spcBef>
                <a:spcPts val="0"/>
              </a:spcBef>
              <a:spcAft>
                <a:spcPts val="600"/>
              </a:spcAft>
            </a:pPr>
            <a:r>
              <a:rPr lang="pl-PL" sz="1400" dirty="0"/>
              <a:t>Bycie w związku z osobą uzależnioną;</a:t>
            </a:r>
          </a:p>
          <a:p>
            <a:pPr marL="285750" indent="-285750" algn="just">
              <a:spcBef>
                <a:spcPts val="0"/>
              </a:spcBef>
              <a:spcAft>
                <a:spcPts val="600"/>
              </a:spcAft>
            </a:pPr>
            <a:r>
              <a:rPr lang="pl-PL" sz="1400" dirty="0"/>
              <a:t>Uzależnienie od alkoholu i/lub narkotyków;</a:t>
            </a:r>
          </a:p>
          <a:p>
            <a:pPr marL="285750" indent="-285750" algn="just">
              <a:spcBef>
                <a:spcPts val="0"/>
              </a:spcBef>
              <a:spcAft>
                <a:spcPts val="600"/>
              </a:spcAft>
            </a:pPr>
            <a:r>
              <a:rPr lang="pl-PL" sz="1400" dirty="0"/>
              <a:t>Problemy ze zdrowiem psychicznym;</a:t>
            </a:r>
          </a:p>
          <a:p>
            <a:pPr marL="285750" indent="-285750" algn="just">
              <a:spcBef>
                <a:spcPts val="0"/>
              </a:spcBef>
              <a:spcAft>
                <a:spcPts val="600"/>
              </a:spcAft>
            </a:pPr>
            <a:r>
              <a:rPr lang="pl-PL" sz="1400" dirty="0"/>
              <a:t>Kobiety w ciąży z FASD.</a:t>
            </a:r>
          </a:p>
        </p:txBody>
      </p:sp>
      <p:sp>
        <p:nvSpPr>
          <p:cNvPr id="2" name="pole tekstowe 5">
            <a:extLst>
              <a:ext uri="{FF2B5EF4-FFF2-40B4-BE49-F238E27FC236}">
                <a16:creationId xmlns:a16="http://schemas.microsoft.com/office/drawing/2014/main" id="{B24F4440-F1E7-4130-9B61-9358CB635157}"/>
              </a:ext>
            </a:extLst>
          </p:cNvPr>
          <p:cNvSpPr/>
          <p:nvPr/>
        </p:nvSpPr>
        <p:spPr>
          <a:xfrm>
            <a:off x="446759" y="4898733"/>
            <a:ext cx="8290800" cy="2447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pl-PL" sz="1000" b="0" u="none" strike="noStrike" kern="1200" spc="0" dirty="0">
                <a:ln>
                  <a:noFill/>
                </a:ln>
                <a:solidFill>
                  <a:schemeClr val="tx2">
                    <a:lumMod val="50000"/>
                  </a:schemeClr>
                </a:solidFill>
                <a:latin typeface="Lato" panose="020B0604020202020204" charset="-18"/>
                <a:ea typeface="Microsoft YaHei" pitchFamily="2"/>
                <a:cs typeface="Arial" pitchFamily="2"/>
              </a:rPr>
              <a:t>Źródło: </a:t>
            </a:r>
            <a:r>
              <a:rPr lang="pl-PL" sz="1000" b="0" i="1" u="none" strike="noStrike" kern="1200" spc="0" dirty="0">
                <a:ln>
                  <a:noFill/>
                </a:ln>
                <a:solidFill>
                  <a:schemeClr val="tx2">
                    <a:lumMod val="50000"/>
                  </a:schemeClr>
                </a:solidFill>
                <a:latin typeface="Lato" panose="020B0604020202020204" charset="-18"/>
                <a:ea typeface="Microsoft YaHei" pitchFamily="2"/>
                <a:cs typeface="Arial" pitchFamily="2"/>
              </a:rPr>
              <a:t>M. Banach, J. Matejek, W trosce o zdrowie dziecka i twoje. FAS-kompendium wiedzy, Kraków 2016.</a:t>
            </a:r>
          </a:p>
        </p:txBody>
      </p:sp>
    </p:spTree>
    <p:extLst>
      <p:ext uri="{BB962C8B-B14F-4D97-AF65-F5344CB8AC3E}">
        <p14:creationId xmlns:p14="http://schemas.microsoft.com/office/powerpoint/2010/main" val="92115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091184"/>
            <a:ext cx="7772400" cy="21441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PL" sz="7200" dirty="0">
                <a:solidFill>
                  <a:schemeClr val="accent2"/>
                </a:solidFill>
              </a:rPr>
              <a:t>2</a:t>
            </a:r>
            <a:r>
              <a:rPr lang="en" sz="7200" dirty="0">
                <a:solidFill>
                  <a:schemeClr val="accent2"/>
                </a:solidFill>
              </a:rPr>
              <a:t>.</a:t>
            </a:r>
            <a:endParaRPr sz="7200" dirty="0">
              <a:solidFill>
                <a:schemeClr val="accent2"/>
              </a:solidFill>
            </a:endParaRPr>
          </a:p>
          <a:p>
            <a:pPr marL="0" lvl="0" indent="0" algn="ctr" rtl="0">
              <a:spcBef>
                <a:spcPts val="0"/>
              </a:spcBef>
              <a:spcAft>
                <a:spcPts val="0"/>
              </a:spcAft>
              <a:buNone/>
            </a:pPr>
            <a:r>
              <a:rPr lang="pl-PL" sz="4000" dirty="0"/>
              <a:t>Terminologia i badania dotyczące rozpoznania FASD</a:t>
            </a:r>
          </a:p>
        </p:txBody>
      </p:sp>
    </p:spTree>
    <p:extLst>
      <p:ext uri="{BB962C8B-B14F-4D97-AF65-F5344CB8AC3E}">
        <p14:creationId xmlns:p14="http://schemas.microsoft.com/office/powerpoint/2010/main" val="298490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4" name="Google Shape;104;p14"/>
          <p:cNvSpPr txBox="1">
            <a:spLocks noGrp="1"/>
          </p:cNvSpPr>
          <p:nvPr>
            <p:ph type="body" idx="4294967295"/>
          </p:nvPr>
        </p:nvSpPr>
        <p:spPr>
          <a:xfrm>
            <a:off x="465451" y="261974"/>
            <a:ext cx="8015124" cy="820993"/>
          </a:xfrm>
          <a:prstGeom prst="rect">
            <a:avLst/>
          </a:prstGeom>
        </p:spPr>
        <p:txBody>
          <a:bodyPr spcFirstLastPara="1" wrap="square" lIns="91425" tIns="91425" rIns="91425" bIns="91425" anchor="t" anchorCtr="0">
            <a:noAutofit/>
          </a:bodyPr>
          <a:lstStyle/>
          <a:p>
            <a:pPr marL="0" indent="0">
              <a:buNone/>
            </a:pPr>
            <a:r>
              <a:rPr lang="pl-PL" sz="2000" b="1" cap="all" dirty="0"/>
              <a:t>SPEKTRUM PŁODOWYCH ZABURZEŃ ALKOHOLOWYCH FASD</a:t>
            </a:r>
            <a:endParaRPr lang="pl-PL" sz="2000" cap="all" dirty="0"/>
          </a:p>
        </p:txBody>
      </p:sp>
      <p:sp>
        <p:nvSpPr>
          <p:cNvPr id="26" name="Google Shape;104;p14">
            <a:extLst>
              <a:ext uri="{FF2B5EF4-FFF2-40B4-BE49-F238E27FC236}">
                <a16:creationId xmlns:a16="http://schemas.microsoft.com/office/drawing/2014/main" id="{B0730D4D-C577-41CB-816B-9673EBD7690A}"/>
              </a:ext>
            </a:extLst>
          </p:cNvPr>
          <p:cNvSpPr txBox="1">
            <a:spLocks/>
          </p:cNvSpPr>
          <p:nvPr/>
        </p:nvSpPr>
        <p:spPr>
          <a:xfrm>
            <a:off x="465447" y="1242060"/>
            <a:ext cx="8015123" cy="8209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85750" indent="-285750" algn="just">
              <a:spcBef>
                <a:spcPts val="0"/>
              </a:spcBef>
              <a:spcAft>
                <a:spcPts val="1200"/>
              </a:spcAft>
            </a:pPr>
            <a:r>
              <a:rPr lang="pl-PL" sz="1600" spc="-60" dirty="0"/>
              <a:t>FASD to zespół zaburzeń, jakie mogą powstawać kiedy matka w czasie ciąży spożywa alkohol.</a:t>
            </a:r>
          </a:p>
          <a:p>
            <a:pPr marL="285750" indent="-285750" algn="just">
              <a:spcBef>
                <a:spcPts val="0"/>
              </a:spcBef>
              <a:spcAft>
                <a:spcPts val="1200"/>
              </a:spcAft>
            </a:pPr>
            <a:r>
              <a:rPr lang="pl-PL" sz="1600" dirty="0"/>
              <a:t>Najcięższym uszkodzeniem z tego spektrum jest FAS – Alkoholowy Zespół Płodowy.</a:t>
            </a:r>
          </a:p>
        </p:txBody>
      </p:sp>
      <p:graphicFrame>
        <p:nvGraphicFramePr>
          <p:cNvPr id="16" name="Diagram 15">
            <a:extLst>
              <a:ext uri="{FF2B5EF4-FFF2-40B4-BE49-F238E27FC236}">
                <a16:creationId xmlns:a16="http://schemas.microsoft.com/office/drawing/2014/main" id="{35C25F08-C3DD-4940-AAB3-56DBBBA865A0}"/>
              </a:ext>
            </a:extLst>
          </p:cNvPr>
          <p:cNvGraphicFramePr/>
          <p:nvPr>
            <p:extLst>
              <p:ext uri="{D42A27DB-BD31-4B8C-83A1-F6EECF244321}">
                <p14:modId xmlns:p14="http://schemas.microsoft.com/office/powerpoint/2010/main" val="3310704291"/>
              </p:ext>
            </p:extLst>
          </p:nvPr>
        </p:nvGraphicFramePr>
        <p:xfrm>
          <a:off x="2458145" y="2063052"/>
          <a:ext cx="4227710" cy="281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8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5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par>
                          <p:cTn id="12" fill="hold">
                            <p:stCondLst>
                              <p:cond delay="2263"/>
                            </p:stCondLst>
                            <p:childTnLst>
                              <p:par>
                                <p:cTn id="13" presetID="10" presetClass="entr" presetSubtype="0" fill="hold" grpId="1" nodeType="afterEffect">
                                  <p:stCondLst>
                                    <p:cond delay="0"/>
                                  </p:stCondLst>
                                  <p:childTnLst>
                                    <p:set>
                                      <p:cBhvr>
                                        <p:cTn id="14" dur="1" fill="hold">
                                          <p:stCondLst>
                                            <p:cond delay="0"/>
                                          </p:stCondLst>
                                        </p:cTn>
                                        <p:tgtEl>
                                          <p:spTgt spid="16">
                                            <p:graphicEl>
                                              <a:dgm id="{6979526B-9EBA-4173-BD0E-E3698D91565A}"/>
                                            </p:graphicEl>
                                          </p:spTgt>
                                        </p:tgtEl>
                                        <p:attrNameLst>
                                          <p:attrName>style.visibility</p:attrName>
                                        </p:attrNameLst>
                                      </p:cBhvr>
                                      <p:to>
                                        <p:strVal val="visible"/>
                                      </p:to>
                                    </p:set>
                                    <p:animEffect transition="in" filter="fade">
                                      <p:cBhvr>
                                        <p:cTn id="15" dur="500"/>
                                        <p:tgtEl>
                                          <p:spTgt spid="16">
                                            <p:graphicEl>
                                              <a:dgm id="{6979526B-9EBA-4173-BD0E-E3698D91565A}"/>
                                            </p:graphicEl>
                                          </p:spTgt>
                                        </p:tgtEl>
                                      </p:cBhvr>
                                    </p:animEffect>
                                  </p:childTnLst>
                                </p:cTn>
                              </p:par>
                            </p:childTnLst>
                          </p:cTn>
                        </p:par>
                        <p:par>
                          <p:cTn id="16" fill="hold">
                            <p:stCondLst>
                              <p:cond delay="2763"/>
                            </p:stCondLst>
                            <p:childTnLst>
                              <p:par>
                                <p:cTn id="17" presetID="10" presetClass="entr" presetSubtype="0" fill="hold" grpId="0" nodeType="afterEffect">
                                  <p:stCondLst>
                                    <p:cond delay="0"/>
                                  </p:stCondLst>
                                  <p:childTnLst>
                                    <p:set>
                                      <p:cBhvr>
                                        <p:cTn id="18" dur="1" fill="hold">
                                          <p:stCondLst>
                                            <p:cond delay="0"/>
                                          </p:stCondLst>
                                        </p:cTn>
                                        <p:tgtEl>
                                          <p:spTgt spid="16">
                                            <p:graphicEl>
                                              <a:dgm id="{B87406A9-13B2-4B8D-AAC5-751DF3FB98A0}"/>
                                            </p:graphicEl>
                                          </p:spTgt>
                                        </p:tgtEl>
                                        <p:attrNameLst>
                                          <p:attrName>style.visibility</p:attrName>
                                        </p:attrNameLst>
                                      </p:cBhvr>
                                      <p:to>
                                        <p:strVal val="visible"/>
                                      </p:to>
                                    </p:set>
                                    <p:animEffect transition="in" filter="fade">
                                      <p:cBhvr>
                                        <p:cTn id="19" dur="250"/>
                                        <p:tgtEl>
                                          <p:spTgt spid="16">
                                            <p:graphicEl>
                                              <a:dgm id="{B87406A9-13B2-4B8D-AAC5-751DF3FB98A0}"/>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graphicEl>
                                              <a:dgm id="{AF7EB864-457F-4408-8641-F9721ADF764C}"/>
                                            </p:graphicEl>
                                          </p:spTgt>
                                        </p:tgtEl>
                                        <p:attrNameLst>
                                          <p:attrName>style.visibility</p:attrName>
                                        </p:attrNameLst>
                                      </p:cBhvr>
                                      <p:to>
                                        <p:strVal val="visible"/>
                                      </p:to>
                                    </p:set>
                                    <p:animEffect transition="in" filter="fade">
                                      <p:cBhvr>
                                        <p:cTn id="22" dur="250"/>
                                        <p:tgtEl>
                                          <p:spTgt spid="16">
                                            <p:graphicEl>
                                              <a:dgm id="{AF7EB864-457F-4408-8641-F9721ADF764C}"/>
                                            </p:graphicEl>
                                          </p:spTgt>
                                        </p:tgtEl>
                                      </p:cBhvr>
                                    </p:animEffect>
                                  </p:childTnLst>
                                </p:cTn>
                              </p:par>
                            </p:childTnLst>
                          </p:cTn>
                        </p:par>
                        <p:par>
                          <p:cTn id="23" fill="hold">
                            <p:stCondLst>
                              <p:cond delay="3013"/>
                            </p:stCondLst>
                            <p:childTnLst>
                              <p:par>
                                <p:cTn id="24" presetID="10" presetClass="entr" presetSubtype="0" fill="hold" grpId="0" nodeType="afterEffect">
                                  <p:stCondLst>
                                    <p:cond delay="0"/>
                                  </p:stCondLst>
                                  <p:childTnLst>
                                    <p:set>
                                      <p:cBhvr>
                                        <p:cTn id="25" dur="1" fill="hold">
                                          <p:stCondLst>
                                            <p:cond delay="0"/>
                                          </p:stCondLst>
                                        </p:cTn>
                                        <p:tgtEl>
                                          <p:spTgt spid="16">
                                            <p:graphicEl>
                                              <a:dgm id="{3AB0D29E-EC99-4AB9-8164-CBB6753C8141}"/>
                                            </p:graphicEl>
                                          </p:spTgt>
                                        </p:tgtEl>
                                        <p:attrNameLst>
                                          <p:attrName>style.visibility</p:attrName>
                                        </p:attrNameLst>
                                      </p:cBhvr>
                                      <p:to>
                                        <p:strVal val="visible"/>
                                      </p:to>
                                    </p:set>
                                    <p:animEffect transition="in" filter="fade">
                                      <p:cBhvr>
                                        <p:cTn id="26" dur="250"/>
                                        <p:tgtEl>
                                          <p:spTgt spid="16">
                                            <p:graphicEl>
                                              <a:dgm id="{3AB0D29E-EC99-4AB9-8164-CBB6753C814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graphicEl>
                                              <a:dgm id="{7775FA09-548E-4A61-B802-C43FD1C98FCB}"/>
                                            </p:graphicEl>
                                          </p:spTgt>
                                        </p:tgtEl>
                                        <p:attrNameLst>
                                          <p:attrName>style.visibility</p:attrName>
                                        </p:attrNameLst>
                                      </p:cBhvr>
                                      <p:to>
                                        <p:strVal val="visible"/>
                                      </p:to>
                                    </p:set>
                                    <p:animEffect transition="in" filter="fade">
                                      <p:cBhvr>
                                        <p:cTn id="29" dur="250"/>
                                        <p:tgtEl>
                                          <p:spTgt spid="16">
                                            <p:graphicEl>
                                              <a:dgm id="{7775FA09-548E-4A61-B802-C43FD1C98FCB}"/>
                                            </p:graphicEl>
                                          </p:spTgt>
                                        </p:tgtEl>
                                      </p:cBhvr>
                                    </p:animEffect>
                                  </p:childTnLst>
                                </p:cTn>
                              </p:par>
                            </p:childTnLst>
                          </p:cTn>
                        </p:par>
                        <p:par>
                          <p:cTn id="30" fill="hold">
                            <p:stCondLst>
                              <p:cond delay="3263"/>
                            </p:stCondLst>
                            <p:childTnLst>
                              <p:par>
                                <p:cTn id="31" presetID="10" presetClass="entr" presetSubtype="0" fill="hold" grpId="0" nodeType="afterEffect">
                                  <p:stCondLst>
                                    <p:cond delay="0"/>
                                  </p:stCondLst>
                                  <p:childTnLst>
                                    <p:set>
                                      <p:cBhvr>
                                        <p:cTn id="32" dur="1" fill="hold">
                                          <p:stCondLst>
                                            <p:cond delay="0"/>
                                          </p:stCondLst>
                                        </p:cTn>
                                        <p:tgtEl>
                                          <p:spTgt spid="16">
                                            <p:graphicEl>
                                              <a:dgm id="{59A66F4A-47AB-4938-91A4-C3F1AD061D17}"/>
                                            </p:graphicEl>
                                          </p:spTgt>
                                        </p:tgtEl>
                                        <p:attrNameLst>
                                          <p:attrName>style.visibility</p:attrName>
                                        </p:attrNameLst>
                                      </p:cBhvr>
                                      <p:to>
                                        <p:strVal val="visible"/>
                                      </p:to>
                                    </p:set>
                                    <p:animEffect transition="in" filter="fade">
                                      <p:cBhvr>
                                        <p:cTn id="33" dur="250"/>
                                        <p:tgtEl>
                                          <p:spTgt spid="16">
                                            <p:graphicEl>
                                              <a:dgm id="{59A66F4A-47AB-4938-91A4-C3F1AD061D17}"/>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graphicEl>
                                              <a:dgm id="{932CEF21-2EF1-4520-9A23-AEDF465C60A5}"/>
                                            </p:graphicEl>
                                          </p:spTgt>
                                        </p:tgtEl>
                                        <p:attrNameLst>
                                          <p:attrName>style.visibility</p:attrName>
                                        </p:attrNameLst>
                                      </p:cBhvr>
                                      <p:to>
                                        <p:strVal val="visible"/>
                                      </p:to>
                                    </p:set>
                                    <p:animEffect transition="in" filter="fade">
                                      <p:cBhvr>
                                        <p:cTn id="36" dur="250"/>
                                        <p:tgtEl>
                                          <p:spTgt spid="16">
                                            <p:graphicEl>
                                              <a:dgm id="{932CEF21-2EF1-4520-9A23-AEDF465C60A5}"/>
                                            </p:graphicEl>
                                          </p:spTgt>
                                        </p:tgtEl>
                                      </p:cBhvr>
                                    </p:animEffect>
                                  </p:childTnLst>
                                </p:cTn>
                              </p:par>
                            </p:childTnLst>
                          </p:cTn>
                        </p:par>
                        <p:par>
                          <p:cTn id="37" fill="hold">
                            <p:stCondLst>
                              <p:cond delay="3513"/>
                            </p:stCondLst>
                            <p:childTnLst>
                              <p:par>
                                <p:cTn id="38" presetID="10" presetClass="entr" presetSubtype="0" fill="hold" grpId="0" nodeType="afterEffect">
                                  <p:stCondLst>
                                    <p:cond delay="0"/>
                                  </p:stCondLst>
                                  <p:childTnLst>
                                    <p:set>
                                      <p:cBhvr>
                                        <p:cTn id="39" dur="1" fill="hold">
                                          <p:stCondLst>
                                            <p:cond delay="0"/>
                                          </p:stCondLst>
                                        </p:cTn>
                                        <p:tgtEl>
                                          <p:spTgt spid="16">
                                            <p:graphicEl>
                                              <a:dgm id="{3CD9528F-BD8A-4DD6-989D-EBD0CE2E25B9}"/>
                                            </p:graphicEl>
                                          </p:spTgt>
                                        </p:tgtEl>
                                        <p:attrNameLst>
                                          <p:attrName>style.visibility</p:attrName>
                                        </p:attrNameLst>
                                      </p:cBhvr>
                                      <p:to>
                                        <p:strVal val="visible"/>
                                      </p:to>
                                    </p:set>
                                    <p:animEffect transition="in" filter="fade">
                                      <p:cBhvr>
                                        <p:cTn id="40" dur="250"/>
                                        <p:tgtEl>
                                          <p:spTgt spid="16">
                                            <p:graphicEl>
                                              <a:dgm id="{3CD9528F-BD8A-4DD6-989D-EBD0CE2E25B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graphicEl>
                                              <a:dgm id="{C4CE7389-FE6D-4831-88ED-259088F8CBAA}"/>
                                            </p:graphicEl>
                                          </p:spTgt>
                                        </p:tgtEl>
                                        <p:attrNameLst>
                                          <p:attrName>style.visibility</p:attrName>
                                        </p:attrNameLst>
                                      </p:cBhvr>
                                      <p:to>
                                        <p:strVal val="visible"/>
                                      </p:to>
                                    </p:set>
                                    <p:animEffect transition="in" filter="fade">
                                      <p:cBhvr>
                                        <p:cTn id="43" dur="250"/>
                                        <p:tgtEl>
                                          <p:spTgt spid="16">
                                            <p:graphicEl>
                                              <a:dgm id="{C4CE7389-FE6D-4831-88ED-259088F8CBAA}"/>
                                            </p:graphicEl>
                                          </p:spTgt>
                                        </p:tgtEl>
                                      </p:cBhvr>
                                    </p:animEffect>
                                  </p:childTnLst>
                                </p:cTn>
                              </p:par>
                            </p:childTnLst>
                          </p:cTn>
                        </p:par>
                        <p:par>
                          <p:cTn id="44" fill="hold">
                            <p:stCondLst>
                              <p:cond delay="3763"/>
                            </p:stCondLst>
                            <p:childTnLst>
                              <p:par>
                                <p:cTn id="45" presetID="10" presetClass="entr" presetSubtype="0" fill="hold" grpId="0" nodeType="afterEffect">
                                  <p:stCondLst>
                                    <p:cond delay="0"/>
                                  </p:stCondLst>
                                  <p:childTnLst>
                                    <p:set>
                                      <p:cBhvr>
                                        <p:cTn id="46" dur="1" fill="hold">
                                          <p:stCondLst>
                                            <p:cond delay="0"/>
                                          </p:stCondLst>
                                        </p:cTn>
                                        <p:tgtEl>
                                          <p:spTgt spid="16">
                                            <p:graphicEl>
                                              <a:dgm id="{2983217D-D9F3-4346-B4AA-06E60A0FD706}"/>
                                            </p:graphicEl>
                                          </p:spTgt>
                                        </p:tgtEl>
                                        <p:attrNameLst>
                                          <p:attrName>style.visibility</p:attrName>
                                        </p:attrNameLst>
                                      </p:cBhvr>
                                      <p:to>
                                        <p:strVal val="visible"/>
                                      </p:to>
                                    </p:set>
                                    <p:animEffect transition="in" filter="fade">
                                      <p:cBhvr>
                                        <p:cTn id="47" dur="250"/>
                                        <p:tgtEl>
                                          <p:spTgt spid="16">
                                            <p:graphicEl>
                                              <a:dgm id="{2983217D-D9F3-4346-B4AA-06E60A0FD70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graphicEl>
                                              <a:dgm id="{EEA1191F-3270-4055-854E-72F771C4C3DE}"/>
                                            </p:graphicEl>
                                          </p:spTgt>
                                        </p:tgtEl>
                                        <p:attrNameLst>
                                          <p:attrName>style.visibility</p:attrName>
                                        </p:attrNameLst>
                                      </p:cBhvr>
                                      <p:to>
                                        <p:strVal val="visible"/>
                                      </p:to>
                                    </p:set>
                                    <p:animEffect transition="in" filter="fade">
                                      <p:cBhvr>
                                        <p:cTn id="50" dur="250"/>
                                        <p:tgtEl>
                                          <p:spTgt spid="16">
                                            <p:graphicEl>
                                              <a:dgm id="{EEA1191F-3270-4055-854E-72F771C4C3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Graphic spid="16" grpId="1" uiExpand="1">
        <p:bldSub>
          <a:bldDgm bld="one"/>
        </p:bldSub>
      </p:bldGraphic>
    </p:bldLst>
  </p:timing>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3986</Words>
  <Application>Microsoft Office PowerPoint</Application>
  <PresentationFormat>Pokaz na ekranie (16:9)</PresentationFormat>
  <Paragraphs>373</Paragraphs>
  <Slides>61</Slides>
  <Notes>59</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61</vt:i4>
      </vt:variant>
    </vt:vector>
  </HeadingPairs>
  <TitlesOfParts>
    <vt:vector size="67" baseType="lpstr">
      <vt:lpstr>Calibri</vt:lpstr>
      <vt:lpstr>Raleway</vt:lpstr>
      <vt:lpstr>Lato Light</vt:lpstr>
      <vt:lpstr>Arial</vt:lpstr>
      <vt:lpstr>Lato</vt:lpstr>
      <vt:lpstr>Antonio template</vt:lpstr>
      <vt:lpstr>PŁODOWY ZESPÓŁ ALKOHOLOWY</vt:lpstr>
      <vt:lpstr>Spis treści</vt:lpstr>
      <vt:lpstr>1. Alkohol w ciąży</vt:lpstr>
      <vt:lpstr>Prezentacja programu PowerPoint</vt:lpstr>
      <vt:lpstr>Prezentacja programu PowerPoint</vt:lpstr>
      <vt:lpstr>Prezentacja programu PowerPoint</vt:lpstr>
      <vt:lpstr>Prezentacja programu PowerPoint</vt:lpstr>
      <vt:lpstr>2. Terminologia i badania dotyczące rozpoznania FASD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3. Charakterystyka Płodowego Zespołu Alkoholowego FAS</vt:lpstr>
      <vt:lpstr>Prezentacja programu PowerPoint</vt:lpstr>
      <vt:lpstr>Prezentacja programu PowerPoint</vt:lpstr>
      <vt:lpstr>Prezentacja programu PowerPoint</vt:lpstr>
      <vt:lpstr>4. 10 zasadniczych praw dotyczących usprawniania i wychowania dzieci z FAS</vt:lpstr>
      <vt:lpstr>Prezentacja programu PowerPoint</vt:lpstr>
      <vt:lpstr>Prezentacja programu PowerPoint</vt:lpstr>
      <vt:lpstr>Prezentacja programu PowerPoint</vt:lpstr>
      <vt:lpstr>Prezentacja programu PowerPoint</vt:lpstr>
      <vt:lpstr>Prezentacja programu PowerPoint</vt:lpstr>
      <vt:lpstr>5. Fakty dotyczące spożywania alkoholu w czasie ciąży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6. Fakty dotyczące spożywania alkoholu w czasie ciąży</vt:lpstr>
      <vt:lpstr>Prezentacja programu PowerPoint</vt:lpstr>
      <vt:lpstr>Prezentacja programu PowerPoint</vt:lpstr>
      <vt:lpstr>7. QUIZ</vt:lpstr>
      <vt:lpstr>A teraz czas na krótki test wiedzy! Postaraj się zapamiętać liczbę poprawnych odpowiedzi                          ( podświetlonych na zielono). Jeżeli sprawi Ci to trudność – zapisz ich liczbę na kartce.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Gratulacje!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PŁODOWY ZESPÓŁ ALKOHOLOWY</dc:title>
  <dc:creator>Szymon</dc:creator>
  <cp:lastModifiedBy>Darek Furgała</cp:lastModifiedBy>
  <cp:revision>122</cp:revision>
  <dcterms:modified xsi:type="dcterms:W3CDTF">2020-12-10T07:14:11Z</dcterms:modified>
</cp:coreProperties>
</file>